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92" r:id="rId2"/>
    <p:sldId id="388" r:id="rId3"/>
    <p:sldId id="409" r:id="rId4"/>
    <p:sldId id="410" r:id="rId5"/>
    <p:sldId id="426" r:id="rId6"/>
    <p:sldId id="427" r:id="rId7"/>
    <p:sldId id="428" r:id="rId8"/>
    <p:sldId id="429" r:id="rId9"/>
    <p:sldId id="391" r:id="rId10"/>
    <p:sldId id="389" r:id="rId11"/>
    <p:sldId id="393" r:id="rId12"/>
    <p:sldId id="411" r:id="rId13"/>
    <p:sldId id="430" r:id="rId14"/>
    <p:sldId id="431" r:id="rId15"/>
    <p:sldId id="432" r:id="rId16"/>
    <p:sldId id="433" r:id="rId17"/>
    <p:sldId id="395" r:id="rId18"/>
    <p:sldId id="405" r:id="rId19"/>
    <p:sldId id="404" r:id="rId20"/>
    <p:sldId id="397" r:id="rId21"/>
    <p:sldId id="398" r:id="rId22"/>
    <p:sldId id="399" r:id="rId23"/>
    <p:sldId id="414" r:id="rId24"/>
    <p:sldId id="415" r:id="rId25"/>
    <p:sldId id="416" r:id="rId26"/>
    <p:sldId id="417" r:id="rId27"/>
    <p:sldId id="402" r:id="rId28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E141"/>
    <a:srgbClr val="1B6B2A"/>
    <a:srgbClr val="1A4814"/>
    <a:srgbClr val="336600"/>
    <a:srgbClr val="1D501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>
      <p:cViewPr varScale="1">
        <p:scale>
          <a:sx n="116" d="100"/>
          <a:sy n="116" d="100"/>
        </p:scale>
        <p:origin x="60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60667333259268E-2"/>
          <c:y val="6.248004792716421E-2"/>
          <c:w val="0.91839332666740736"/>
          <c:h val="0.444029074125378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в общем объеме поступлений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налог</c:v>
                </c:pt>
                <c:pt idx="3">
                  <c:v>Доходы от использования имущества, находящегося в государственной муниципальной собственности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  <c:pt idx="6">
                  <c:v>Прочие неналоговые доходы</c:v>
                </c:pt>
                <c:pt idx="7">
                  <c:v>Безвозмездные поступления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0.32540000000000002</c:v>
                </c:pt>
                <c:pt idx="1">
                  <c:v>5.8999999999999999E-3</c:v>
                </c:pt>
                <c:pt idx="2">
                  <c:v>0.52739999999999998</c:v>
                </c:pt>
                <c:pt idx="3">
                  <c:v>6.1800000000000001E-2</c:v>
                </c:pt>
                <c:pt idx="4">
                  <c:v>2.5899999999999999E-2</c:v>
                </c:pt>
                <c:pt idx="5">
                  <c:v>2.0000000000000001E-4</c:v>
                </c:pt>
                <c:pt idx="6">
                  <c:v>2.0000000000000001E-4</c:v>
                </c:pt>
                <c:pt idx="7">
                  <c:v>5.3199999999999997E-2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4260862717082069"/>
          <c:w val="0.9158368767106686"/>
          <c:h val="0.565320995836631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2BE14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1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  <c:pt idx="2">
                  <c:v>Муниципальная программа «Совершенствование структуры собственности муниципального образования рабочий поселок Первомайский Щекинского района на 2015, 2016 и 2017 годы"</c:v>
                </c:pt>
                <c:pt idx="3">
                  <c:v>Муниципальная программа «Развитие и поддержание информационных систем в муниципальном образовании рабочий поселок Первомайский Щекинского района на 2015, 2016 и 2017 годы»
</c:v>
                </c:pt>
                <c:pt idx="4">
                  <c:v>Муниципальная программа "Развитие общественных организаций в муниципальном образовании рабочий поселок Первомайский Щекинского района на 2015, 2016 и 2017 годы»
</c:v>
                </c:pt>
                <c:pt idx="5">
                  <c:v>Межбюджетные трансферты</c:v>
                </c:pt>
                <c:pt idx="6">
                  <c:v>Непрограммные расходы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1999.6</c:v>
                </c:pt>
                <c:pt idx="1">
                  <c:v>6928.1</c:v>
                </c:pt>
                <c:pt idx="2">
                  <c:v>1098.3</c:v>
                </c:pt>
                <c:pt idx="3">
                  <c:v>1048.5</c:v>
                </c:pt>
                <c:pt idx="4">
                  <c:v>18</c:v>
                </c:pt>
                <c:pt idx="5">
                  <c:v>65.099999999999994</c:v>
                </c:pt>
                <c:pt idx="6">
                  <c:v>10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1254064"/>
        <c:axId val="471249360"/>
        <c:axId val="457071960"/>
      </c:bar3DChart>
      <c:catAx>
        <c:axId val="47125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1249360"/>
        <c:crosses val="autoZero"/>
        <c:auto val="1"/>
        <c:lblAlgn val="ctr"/>
        <c:lblOffset val="100"/>
        <c:noMultiLvlLbl val="0"/>
      </c:catAx>
      <c:valAx>
        <c:axId val="471249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71254064"/>
        <c:crosses val="autoZero"/>
        <c:crossBetween val="between"/>
      </c:valAx>
      <c:serAx>
        <c:axId val="457071960"/>
        <c:scaling>
          <c:orientation val="minMax"/>
        </c:scaling>
        <c:delete val="1"/>
        <c:axPos val="b"/>
        <c:majorTickMark val="none"/>
        <c:minorTickMark val="none"/>
        <c:tickLblPos val="nextTo"/>
        <c:crossAx val="471249360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Ремонт дорог</c:v>
                </c:pt>
                <c:pt idx="1">
                  <c:v>Ремонт придомовой территории</c:v>
                </c:pt>
                <c:pt idx="2">
                  <c:v>Ремонт тротуаров</c:v>
                </c:pt>
                <c:pt idx="3">
                  <c:v>Установка и разработка схемы дислокации дорожных знаков и дорожной разметки до-рог общего пользования</c:v>
                </c:pt>
                <c:pt idx="4">
                  <c:v>Установка и обслуживание объектов дорожной инфраструктуры</c:v>
                </c:pt>
                <c:pt idx="5">
                  <c:v>Содержание автомобильных дорог</c:v>
                </c:pt>
                <c:pt idx="6">
                  <c:v>Ремонт дорог по программе "Народный бюджет"</c:v>
                </c:pt>
                <c:pt idx="7">
                  <c:v>Проведение конкурсов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11296.8</c:v>
                </c:pt>
                <c:pt idx="1">
                  <c:v>25482.400000000001</c:v>
                </c:pt>
                <c:pt idx="2">
                  <c:v>4092.2</c:v>
                </c:pt>
                <c:pt idx="3">
                  <c:v>264.7</c:v>
                </c:pt>
                <c:pt idx="4">
                  <c:v>1173.7</c:v>
                </c:pt>
                <c:pt idx="5">
                  <c:v>2719.4</c:v>
                </c:pt>
                <c:pt idx="6">
                  <c:v>1043.5999999999999</c:v>
                </c:pt>
                <c:pt idx="7">
                  <c:v>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Ремонт дорог</c:v>
                </c:pt>
                <c:pt idx="1">
                  <c:v>Ремонт придомовой территории</c:v>
                </c:pt>
                <c:pt idx="2">
                  <c:v>Ремонт тротуаров</c:v>
                </c:pt>
                <c:pt idx="3">
                  <c:v>Установка и разработка схемы дислокации дорожных знаков и дорожной разметки до-рог общего пользования</c:v>
                </c:pt>
                <c:pt idx="4">
                  <c:v>Установка и обслуживание объектов дорожной инфраструктуры</c:v>
                </c:pt>
                <c:pt idx="5">
                  <c:v>Содержание автомобильных дорог</c:v>
                </c:pt>
                <c:pt idx="6">
                  <c:v>Ремонт дорог по программе "Народный бюджет"</c:v>
                </c:pt>
                <c:pt idx="7">
                  <c:v>Проведение конкурсов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7085.2</c:v>
                </c:pt>
                <c:pt idx="1">
                  <c:v>14669.2</c:v>
                </c:pt>
                <c:pt idx="2">
                  <c:v>3885.6</c:v>
                </c:pt>
                <c:pt idx="3">
                  <c:v>563.4</c:v>
                </c:pt>
                <c:pt idx="4">
                  <c:v>1903</c:v>
                </c:pt>
                <c:pt idx="5">
                  <c:v>2901.7</c:v>
                </c:pt>
                <c:pt idx="7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7685808"/>
        <c:axId val="457685024"/>
        <c:axId val="0"/>
      </c:bar3DChart>
      <c:catAx>
        <c:axId val="45768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685024"/>
        <c:crosses val="autoZero"/>
        <c:auto val="1"/>
        <c:lblAlgn val="ctr"/>
        <c:lblOffset val="100"/>
        <c:noMultiLvlLbl val="0"/>
      </c:catAx>
      <c:valAx>
        <c:axId val="45768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768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Структура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52400" h="50800" prst="softRound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52400" h="50800" prst="softRound"/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52400" h="50800" prst="softRound"/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52400" h="50800" prst="softRound"/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152400" h="50800" prst="softRound"/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 - коммунального хозяйства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38173.5</c:v>
                </c:pt>
                <c:pt idx="1">
                  <c:v>59.9</c:v>
                </c:pt>
                <c:pt idx="2">
                  <c:v>24050.5</c:v>
                </c:pt>
                <c:pt idx="3">
                  <c:v>12396.2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Направление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2015 год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Оплата потребленной электроэнергии на уличное освещение</c:v>
                </c:pt>
                <c:pt idx="1">
                  <c:v>Техническое обслуживание и ремонт уличного освещения</c:v>
                </c:pt>
                <c:pt idx="2">
                  <c:v>Ремонт тротуаров (парковая зона)</c:v>
                </c:pt>
                <c:pt idx="3">
                  <c:v>Спиливание деревьев</c:v>
                </c:pt>
                <c:pt idx="4">
                  <c:v>Организация сбора и вывоза мусора</c:v>
                </c:pt>
                <c:pt idx="5">
                  <c:v>Содержание мест массового отдыха</c:v>
                </c:pt>
                <c:pt idx="6">
                  <c:v>Ремонт, приобретение и установка детских площадок</c:v>
                </c:pt>
                <c:pt idx="7">
                  <c:v>Приобретение, установка и обслуживание малых архитектурных форм</c:v>
                </c:pt>
                <c:pt idx="8">
                  <c:v>Приобретение техники</c:v>
                </c:pt>
                <c:pt idx="9">
                  <c:v>Мероприятия по ремонту в области благоустройства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4703.7</c:v>
                </c:pt>
                <c:pt idx="1">
                  <c:v>3500</c:v>
                </c:pt>
                <c:pt idx="2">
                  <c:v>8002</c:v>
                </c:pt>
                <c:pt idx="3">
                  <c:v>1697.7</c:v>
                </c:pt>
                <c:pt idx="4">
                  <c:v>829.1</c:v>
                </c:pt>
                <c:pt idx="5">
                  <c:v>586</c:v>
                </c:pt>
                <c:pt idx="6">
                  <c:v>3661.1</c:v>
                </c:pt>
                <c:pt idx="7">
                  <c:v>2293.6</c:v>
                </c:pt>
                <c:pt idx="8">
                  <c:v>312</c:v>
                </c:pt>
                <c:pt idx="9">
                  <c:v>568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Исполнено на 01.01.16г.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Оплата потребленной электроэнергии на уличное освещение</c:v>
                </c:pt>
                <c:pt idx="1">
                  <c:v>Техническое обслуживание и ремонт уличного освещения</c:v>
                </c:pt>
                <c:pt idx="2">
                  <c:v>Ремонт тротуаров (парковая зона)</c:v>
                </c:pt>
                <c:pt idx="3">
                  <c:v>Спиливание деревьев</c:v>
                </c:pt>
                <c:pt idx="4">
                  <c:v>Организация сбора и вывоза мусора</c:v>
                </c:pt>
                <c:pt idx="5">
                  <c:v>Содержание мест массового отдыха</c:v>
                </c:pt>
                <c:pt idx="6">
                  <c:v>Ремонт, приобретение и установка детских площадок</c:v>
                </c:pt>
                <c:pt idx="7">
                  <c:v>Приобретение, установка и обслуживание малых архитектурных форм</c:v>
                </c:pt>
                <c:pt idx="8">
                  <c:v>Приобретение техники</c:v>
                </c:pt>
                <c:pt idx="9">
                  <c:v>Мероприятия по ремонту в области благоустройства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4703.7</c:v>
                </c:pt>
                <c:pt idx="1">
                  <c:v>3500</c:v>
                </c:pt>
                <c:pt idx="2">
                  <c:v>4633.3999999999996</c:v>
                </c:pt>
                <c:pt idx="3">
                  <c:v>1598</c:v>
                </c:pt>
                <c:pt idx="4">
                  <c:v>829</c:v>
                </c:pt>
                <c:pt idx="5">
                  <c:v>585.9</c:v>
                </c:pt>
                <c:pt idx="6">
                  <c:v>3649.5</c:v>
                </c:pt>
                <c:pt idx="7">
                  <c:v>2171.1</c:v>
                </c:pt>
                <c:pt idx="8">
                  <c:v>312</c:v>
                </c:pt>
                <c:pt idx="9">
                  <c:v>567.9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54875392"/>
        <c:axId val="454868336"/>
        <c:axId val="0"/>
      </c:bar3DChart>
      <c:catAx>
        <c:axId val="45487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4868336"/>
        <c:crosses val="autoZero"/>
        <c:auto val="1"/>
        <c:lblAlgn val="ctr"/>
        <c:lblOffset val="100"/>
        <c:noMultiLvlLbl val="0"/>
      </c:catAx>
      <c:valAx>
        <c:axId val="45486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487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7" y="1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8BD69ED-1CB6-4B12-AC28-164194BDC2E8}" type="datetimeFigureOut">
              <a:rPr lang="ru-RU"/>
              <a:pPr>
                <a:defRPr/>
              </a:pPr>
              <a:t>27.04.2016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7064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7" y="9517064"/>
            <a:ext cx="2984500" cy="501649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EA40E8C-5F2C-428D-8CE3-4516069EE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98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0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90BDB343-9BB9-478B-BD52-86A50F9FB109}" type="datetimeFigureOut">
              <a:rPr lang="ru-RU" smtClean="0"/>
              <a:t>27.04.2016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760205"/>
            <a:ext cx="5511174" cy="4508654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202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7202"/>
            <a:ext cx="2985621" cy="501497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45336BE-D4A8-47D8-91EA-9B14FD7BB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7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C3953-D368-49C2-AF5A-D46D5529128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19C3E-F95E-4203-8AF1-602BE8C8EC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9030"/>
      </p:ext>
    </p:extLst>
  </p:cSld>
  <p:clrMapOvr>
    <a:masterClrMapping/>
  </p:clrMapOvr>
  <p:transition spd="med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FC088-B9AA-40B4-9C4E-A7B70680E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86C5-1406-4A94-88C2-2799359AD5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08223"/>
      </p:ext>
    </p:extLst>
  </p:cSld>
  <p:clrMapOvr>
    <a:masterClrMapping/>
  </p:clrMapOvr>
  <p:transition spd="med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5A51D-F68D-4873-B24D-5B3F8FBCA7E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65156-96B8-4DEA-81A1-E63B7D686B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25094"/>
      </p:ext>
    </p:extLst>
  </p:cSld>
  <p:clrMapOvr>
    <a:masterClrMapping/>
  </p:clrMapOvr>
  <p:transition spd="med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9BC96-F541-44BF-9F69-AAC49CE21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CD81-5880-4BC4-BC98-C07511F9C06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29335"/>
      </p:ext>
    </p:extLst>
  </p:cSld>
  <p:clrMapOvr>
    <a:masterClrMapping/>
  </p:clrMapOvr>
  <p:transition spd="med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6514-8054-44A3-BD14-B0634A8D3C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0C882-09B3-49AF-AD95-1C58EDFA5EC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55232"/>
      </p:ext>
    </p:extLst>
  </p:cSld>
  <p:clrMapOvr>
    <a:masterClrMapping/>
  </p:clrMapOvr>
  <p:transition spd="med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FB7C5-6FBF-472E-AE30-3AF5C4111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35268-54E3-4C16-BA06-41E1E41A00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8372"/>
      </p:ext>
    </p:extLst>
  </p:cSld>
  <p:clrMapOvr>
    <a:masterClrMapping/>
  </p:clrMapOvr>
  <p:transition spd="med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43184-E210-4562-8259-1552E5EC24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BADA0-88CC-4C1F-9015-205B3E71379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85132"/>
      </p:ext>
    </p:extLst>
  </p:cSld>
  <p:clrMapOvr>
    <a:masterClrMapping/>
  </p:clrMapOvr>
  <p:transition spd="med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C81F-682F-4AB0-927B-A221EF620A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25DFD-C182-4FE7-93C4-FE84A5AC1C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28665"/>
      </p:ext>
    </p:extLst>
  </p:cSld>
  <p:clrMapOvr>
    <a:masterClrMapping/>
  </p:clrMapOvr>
  <p:transition spd="med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44BE7-17DA-48FB-986A-6EBD1108ECB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A9E7D-4782-4997-AA21-7810FE1F50A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95307"/>
      </p:ext>
    </p:extLst>
  </p:cSld>
  <p:clrMapOvr>
    <a:masterClrMapping/>
  </p:clrMapOvr>
  <p:transition spd="med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05526-25F5-4351-AE12-2EEB36F44B6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4396-87F5-4CBB-8D00-D73DC353B5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37821"/>
      </p:ext>
    </p:extLst>
  </p:cSld>
  <p:clrMapOvr>
    <a:masterClrMapping/>
  </p:clrMapOvr>
  <p:transition spd="med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971CB-AE78-4FEF-92C4-8E365F627CF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C032-BA2C-4F4E-AB76-9AF2033306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8657"/>
      </p:ext>
    </p:extLst>
  </p:cSld>
  <p:clrMapOvr>
    <a:masterClrMapping/>
  </p:clrMapOvr>
  <p:transition spd="med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8A6232-D092-4389-9B02-2852D68885A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27.04.2016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7E443C-E35A-48AE-9E3B-A932B07FE3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0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0"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microsoft.com/office/2007/relationships/hdphoto" Target="../media/hdphoto3.wdp"/><Relationship Id="rId7" Type="http://schemas.openxmlformats.org/officeDocument/2006/relationships/image" Target="../media/image73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11" Type="http://schemas.openxmlformats.org/officeDocument/2006/relationships/image" Target="../media/image6.jpe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Баннер2_наш_общий_д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692696"/>
            <a:ext cx="6378441" cy="286926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3717032"/>
            <a:ext cx="9144000" cy="22791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ОТЧЕТ</a:t>
            </a:r>
          </a:p>
          <a:p>
            <a:pPr eaLnBrk="1" hangingPunct="1"/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Об исполнении бюджета 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МО р.п. Первомайский</a:t>
            </a:r>
            <a:b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Times New Roman" pitchFamily="18" charset="0"/>
              </a:rPr>
              <a:t>за 2015 год</a:t>
            </a:r>
            <a:endParaRPr lang="ru-RU" sz="3000" b="1" dirty="0" smtClean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" name="Рисунок 1" descr="сок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07504" y="377702"/>
            <a:ext cx="1008112" cy="117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0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2586" y="589925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Ремонт придомовых территорий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5" y="1675483"/>
            <a:ext cx="2675273" cy="2006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14" y="1675482"/>
            <a:ext cx="2675273" cy="2006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75482"/>
            <a:ext cx="2675273" cy="20064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5" y="4019712"/>
            <a:ext cx="2816196" cy="2112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19713"/>
            <a:ext cx="2592288" cy="2112147"/>
          </a:xfrm>
          <a:prstGeom prst="rect">
            <a:avLst/>
          </a:prstGeom>
        </p:spPr>
      </p:pic>
      <p:pic>
        <p:nvPicPr>
          <p:cNvPr id="4098" name="Picture 2" descr="https://pbs.twimg.com/media/CDrp0q8UkAAoJx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799" y="3974406"/>
            <a:ext cx="3015658" cy="226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сокр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77632" y="91083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7064" y="443941"/>
            <a:ext cx="9144000" cy="42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Ремонт тротуаров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67378"/>
            <a:ext cx="2808312" cy="2333400"/>
          </a:xfrm>
          <a:prstGeom prst="rect">
            <a:avLst/>
          </a:prstGeom>
        </p:spPr>
      </p:pic>
      <p:pic>
        <p:nvPicPr>
          <p:cNvPr id="3" name="Picture 2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21" y="1264974"/>
            <a:ext cx="2783512" cy="212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08909"/>
            <a:ext cx="2808312" cy="2106234"/>
          </a:xfrm>
          <a:prstGeom prst="rect">
            <a:avLst/>
          </a:prstGeom>
        </p:spPr>
      </p:pic>
      <p:pic>
        <p:nvPicPr>
          <p:cNvPr id="1028" name="Picture 4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96" y="3700523"/>
            <a:ext cx="3018725" cy="226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сок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57064" y="15995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19872" y="0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57064" y="413756"/>
            <a:ext cx="9144000" cy="42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Обслуживание дорожной сети</a:t>
            </a:r>
          </a:p>
          <a:p>
            <a:pPr algn="ctr" eaLnBrk="0" hangingPunct="0"/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4" y="1250468"/>
            <a:ext cx="2771800" cy="2078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88" y="3753008"/>
            <a:ext cx="2774823" cy="20811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91672"/>
            <a:ext cx="2713370" cy="2037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72" y="1291672"/>
            <a:ext cx="2675273" cy="20064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" y="3626442"/>
            <a:ext cx="2809085" cy="21068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699" y="3435932"/>
            <a:ext cx="2038921" cy="2513348"/>
          </a:xfrm>
          <a:prstGeom prst="rect">
            <a:avLst/>
          </a:prstGeom>
        </p:spPr>
      </p:pic>
      <p:pic>
        <p:nvPicPr>
          <p:cNvPr id="14" name="Рисунок 13" descr="сокр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57064" y="13487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41417" y="491878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Объект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80328262"/>
              </p:ext>
            </p:extLst>
          </p:nvPr>
        </p:nvGraphicFramePr>
        <p:xfrm>
          <a:off x="1115616" y="1008276"/>
          <a:ext cx="6563072" cy="47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7447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41417" y="491878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ЖИЛИЩНОЕ ХОЗЯЙСТВО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7704856" cy="139675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данного раздела выполнены мероприятия: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жилфонда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приборов учета в муниципальном жилом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фонде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жилых помещений ветеранов ВОВ в МО р.п.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Первомайский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инженерных сетей (электрика) жилого дома №5А по ул.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Пролетарская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6"/>
            <a:ext cx="3960441" cy="2970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06941"/>
            <a:ext cx="4135032" cy="2970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2936"/>
            <a:ext cx="4135032" cy="29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4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41417" y="491878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 ХОЗЯЙСТВО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8311496" cy="139675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Кассовый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по данному подразделу составил 59,9 тыс. рублей. Указанные бюджетные ассигнования направлены на:</a:t>
            </a:r>
          </a:p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чрезвычайной ситуации: засор линии водоотведения по адресу: Тульская область, Щекинский район, МО р.п. Первомайский, ул. Административная за счет средств резервного фонда.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06" b="20713"/>
          <a:stretch/>
        </p:blipFill>
        <p:spPr>
          <a:xfrm>
            <a:off x="899592" y="3338687"/>
            <a:ext cx="5112568" cy="190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5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41417" y="491878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Объект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34704054"/>
              </p:ext>
            </p:extLst>
          </p:nvPr>
        </p:nvGraphicFramePr>
        <p:xfrm>
          <a:off x="457200" y="1196752"/>
          <a:ext cx="800323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4124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85015" y="410645"/>
            <a:ext cx="7826118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</a:rPr>
              <a:t>Р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аботы по благоустройству парка</a:t>
            </a:r>
          </a:p>
          <a:p>
            <a:pPr algn="ctr" eaLnBrk="0" hangingPunct="0"/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15" y="1053562"/>
            <a:ext cx="2650881" cy="19724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39840"/>
            <a:ext cx="3098017" cy="23429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32" y="908720"/>
            <a:ext cx="4142048" cy="2759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" y="3151194"/>
            <a:ext cx="4018813" cy="3014110"/>
          </a:xfrm>
          <a:prstGeom prst="rect">
            <a:avLst/>
          </a:prstGeom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79635" y="116632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7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32697" y="370780"/>
            <a:ext cx="7826118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Работы по ремонту водовода </a:t>
            </a:r>
          </a:p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для заполнения пруда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34" y="3887517"/>
            <a:ext cx="3232807" cy="24246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2205"/>
            <a:ext cx="3232806" cy="24246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87517"/>
            <a:ext cx="3246478" cy="2434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20" y="1362938"/>
            <a:ext cx="3215937" cy="2403872"/>
          </a:xfrm>
          <a:prstGeom prst="rect">
            <a:avLst/>
          </a:prstGeom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03333" y="104978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8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19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60800" y="289013"/>
            <a:ext cx="7826118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Заполнение пруда речной водой</a:t>
            </a:r>
          </a:p>
          <a:p>
            <a:pPr algn="ctr" eaLnBrk="0" hangingPunct="0"/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096390" y="712198"/>
            <a:ext cx="25202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</a:rPr>
              <a:t>Было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5508104" y="698795"/>
            <a:ext cx="252028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</a:rPr>
              <a:t>Стало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pic>
        <p:nvPicPr>
          <p:cNvPr id="9218" name="Picture 2" descr="https://pbs.twimg.com/media/CC2xXb2UMAEORO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1" y="1159753"/>
            <a:ext cx="3559570" cy="266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83718"/>
            <a:ext cx="3384376" cy="27140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67" y="3949208"/>
            <a:ext cx="2987824" cy="2240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28" y="3949208"/>
            <a:ext cx="2934072" cy="2200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" y="3949208"/>
            <a:ext cx="3068743" cy="2301558"/>
          </a:xfrm>
          <a:prstGeom prst="rect">
            <a:avLst/>
          </a:prstGeom>
        </p:spPr>
      </p:pic>
      <p:pic>
        <p:nvPicPr>
          <p:cNvPr id="13" name="Рисунок 12" descr="сок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16227" y="129884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6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3176" y="6501262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284590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Исполнение </a:t>
            </a:r>
          </a:p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доходов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бюджета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МО р.п. Первомайский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Щекинского района по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доходам за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2015 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258538"/>
              </p:ext>
            </p:extLst>
          </p:nvPr>
        </p:nvGraphicFramePr>
        <p:xfrm>
          <a:off x="0" y="1226525"/>
          <a:ext cx="9144000" cy="5167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72"/>
                <a:gridCol w="1368152"/>
                <a:gridCol w="1368152"/>
                <a:gridCol w="1187624"/>
              </a:tblGrid>
              <a:tr h="5140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Вид налога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Утверждено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Исполнено на 01.01.2016 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 исполнения</a:t>
                      </a:r>
                      <a:endParaRPr lang="ru-RU" sz="1400" dirty="0"/>
                    </a:p>
                  </a:txBody>
                  <a:tcPr/>
                </a:tc>
              </a:tr>
              <a:tr h="2019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4</a:t>
                      </a:r>
                      <a:endParaRPr lang="ru-RU" sz="1000" dirty="0"/>
                    </a:p>
                  </a:txBody>
                  <a:tcPr/>
                </a:tc>
              </a:tr>
              <a:tr h="2487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28 587,6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30 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646,9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107,2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536,7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560,8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50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49 642,0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49 674,6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государственной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муниципальной собственности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5 823,5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5 824,6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14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2 400,0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2 442,7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25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1 692,00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1 692,0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444,0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12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 Тульской области "О библиотечном деле"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Закон Тульской области «О наделении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ОМС государственными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полномочиями по предоставлению мер социальной поддержки работникам муниципальных библиотек, муниципальных музеев и их филиалов»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439,5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трансфертов - грантов из бюджета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Щекинский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р-н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бюджету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 р.п. Первомайский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Щекинского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р-на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5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(муниципальных) организаций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716,9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726,0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19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 в бюджеты сельских поселений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183,4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616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92 127,0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94 187,9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0"/>
            <a:ext cx="899592" cy="10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5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838799" y="361166"/>
            <a:ext cx="7826118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Установка малых архитектурных форм</a:t>
            </a:r>
          </a:p>
          <a:p>
            <a:pPr algn="ctr" eaLnBrk="0" hangingPunct="0"/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148" name="Picture 4" descr="https://pbs.twimg.com/media/CI0s4AXUMAACsD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04084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73016"/>
            <a:ext cx="3498121" cy="2623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3460749" cy="2592288"/>
          </a:xfrm>
          <a:prstGeom prst="rect">
            <a:avLst/>
          </a:prstGeom>
        </p:spPr>
      </p:pic>
      <p:pic>
        <p:nvPicPr>
          <p:cNvPr id="9" name="Рисунок 8" descr="сок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62021" y="95364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21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7175" y="560768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Опиловка деревьев</a:t>
            </a:r>
            <a:endParaRPr lang="ru-RU" sz="2400" b="1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algn="ctr" eaLnBrk="0" hangingPunct="0"/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" y="1844824"/>
            <a:ext cx="2814848" cy="373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53" y="1019117"/>
            <a:ext cx="3354012" cy="25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3789040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72" y="2276871"/>
            <a:ext cx="2544217" cy="234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07504" y="106408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0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8814" y="821908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Мероприятия по озеленению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0" hangingPunct="0"/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14" y="1466659"/>
            <a:ext cx="2980675" cy="223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bs.twimg.com/media/CGoy2L_VIAAtz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2956508" cy="22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bs.twimg.com/media/CGoy3A1VIAAFsm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3990903"/>
            <a:ext cx="2899134" cy="217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pbs.twimg.com/media/CFiaMmnWIAAtcu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17281"/>
            <a:ext cx="2957997" cy="221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07504" y="102663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57" y="2420888"/>
            <a:ext cx="4682562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9432" y="17285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252536" y="344618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2" y="4547365"/>
            <a:ext cx="2926557" cy="1944216"/>
          </a:xfrm>
          <a:prstGeom prst="rect">
            <a:avLst/>
          </a:prstGeom>
        </p:spPr>
      </p:pic>
      <p:pic>
        <p:nvPicPr>
          <p:cNvPr id="13" name="Picture 46" descr="G:\КТОС Прогресс\Подростки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94" y="4244624"/>
            <a:ext cx="2985600" cy="223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713950"/>
            <a:ext cx="84249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отчетный период составили 272,1 тыс.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рублей,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том числе: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Профессиональная подготовка, переподготовка и повышение квалификации – 23,8 тыс.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Courier New" panose="02070309020205020404" pitchFamily="49" charset="0"/>
              </a:rPr>
              <a:t>рублей;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реализацию муниципальной целевой программы «Развитие социально-культурной работы с населением в МО р.п. Первомайский» - 248,3 тыс.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рублей</a:t>
            </a:r>
            <a:endParaRPr lang="ru-RU" dirty="0"/>
          </a:p>
        </p:txBody>
      </p:sp>
      <p:pic>
        <p:nvPicPr>
          <p:cNvPr id="12" name="Рисунок 11" descr="сок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30939" y="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9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180528" y="398156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кинематография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8" y="4851177"/>
            <a:ext cx="1982559" cy="14869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37" y="2996952"/>
            <a:ext cx="2530465" cy="16339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45" y="4743351"/>
            <a:ext cx="2444134" cy="17173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64" y="2841744"/>
            <a:ext cx="2844552" cy="1717398"/>
          </a:xfrm>
          <a:prstGeom prst="rect">
            <a:avLst/>
          </a:prstGeom>
        </p:spPr>
      </p:pic>
      <p:pic>
        <p:nvPicPr>
          <p:cNvPr id="11" name="Рисунок 10" descr="сокр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30939" y="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7075" y="1087418"/>
            <a:ext cx="827835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данному разделу денежные ассигнования направлены на: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МКУК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«Первомайская поселенческая библиотека»;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конкурсов "Лучший двор", "Праздник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двора«;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и обслуживание новогодней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елки;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праздничных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180528" y="398156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33640"/>
            <a:ext cx="3535808" cy="2651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/>
        </p:blipFill>
        <p:spPr>
          <a:xfrm>
            <a:off x="5058122" y="3789039"/>
            <a:ext cx="3769766" cy="2304257"/>
          </a:xfrm>
          <a:prstGeom prst="rect">
            <a:avLst/>
          </a:prstGeom>
        </p:spPr>
      </p:pic>
      <p:pic>
        <p:nvPicPr>
          <p:cNvPr id="10" name="Рисунок 9" descr="сок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30939" y="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23528" y="1322331"/>
            <a:ext cx="4472928" cy="4575618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 направлены 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Решений собрания депутатов МО р.п. Первомайский: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Решение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Собрания депутатов МО р.п. Первомайский от 06.02.2015 года №9-46 «О предоставлении льгот по оплате за услуги бани №2, расположенной по адресу: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Щёкинский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МО р.п. Первомайский, ул. Октябрьская, д.33»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Собрания депутатов МО р.п. Первомайский от 20.09.2012 года №44-212 «Об утверждении Положения о предоставлении средств материнского (семейного) капитала в МО р.п.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Первомайский"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3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8424" y="6461420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-77474" y="320914"/>
            <a:ext cx="9144000" cy="434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sz="23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786387"/>
            <a:ext cx="2672772" cy="18584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31" y="768414"/>
            <a:ext cx="3064048" cy="18634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4" y="2710655"/>
            <a:ext cx="3674942" cy="19057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73" y="768414"/>
            <a:ext cx="3094125" cy="18829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21055"/>
            <a:ext cx="3240360" cy="19722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705586"/>
            <a:ext cx="3131840" cy="17583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0" y="4693296"/>
            <a:ext cx="2706161" cy="18015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25462" r="-1" b="1"/>
          <a:stretch/>
        </p:blipFill>
        <p:spPr>
          <a:xfrm>
            <a:off x="6260287" y="4731757"/>
            <a:ext cx="2828528" cy="1661539"/>
          </a:xfrm>
          <a:prstGeom prst="rect">
            <a:avLst/>
          </a:prstGeom>
        </p:spPr>
      </p:pic>
      <p:pic>
        <p:nvPicPr>
          <p:cNvPr id="18" name="Рисунок 17" descr="сокр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30939" y="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2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54"/>
            <a:ext cx="9144000" cy="6140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5856" y="-24714"/>
            <a:ext cx="5552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27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11560" y="220574"/>
            <a:ext cx="7758138" cy="5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</a:rPr>
              <a:t>Спасибо за внимание!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сокр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30939" y="0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62229" y="0"/>
            <a:ext cx="55520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53176" y="651944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40313" y="438806"/>
            <a:ext cx="8286776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доходов бюджета в 2015 году</a:t>
            </a: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07504" y="141982"/>
            <a:ext cx="740313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33603861"/>
              </p:ext>
            </p:extLst>
          </p:nvPr>
        </p:nvGraphicFramePr>
        <p:xfrm>
          <a:off x="251520" y="908720"/>
          <a:ext cx="864096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32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</a:rPr>
              <a:t>Структура расходов бюджета в разрезе разделов классификации:</a:t>
            </a:r>
            <a:endParaRPr lang="ru-RU" sz="22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122895"/>
              </p:ext>
            </p:extLst>
          </p:nvPr>
        </p:nvGraphicFramePr>
        <p:xfrm>
          <a:off x="0" y="675417"/>
          <a:ext cx="9180512" cy="5816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6016"/>
                <a:gridCol w="1656184"/>
                <a:gridCol w="1440160"/>
                <a:gridCol w="136815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план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01.01.16г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72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всего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124 580,0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88 396,4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37 147,1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11 167,6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39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26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72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276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НАЦ. БЕЗОПАСНОСТЬ </a:t>
                      </a: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ПРАВООХРАНИТЕЛЬНАЯ </a:t>
                      </a:r>
                      <a:r>
                        <a:rPr lang="ru-RU" sz="11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ДЕЯТ-СТЬ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98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35 098,6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31 025,1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05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43 088,3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38 173,6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39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382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39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18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37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4 601,1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4 292,4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0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40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39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18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7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рублей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3 071,9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2 165,0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162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расходам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5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24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788534"/>
            <a:ext cx="8597300" cy="2856584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данному разделу ассигнования направлены на: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законодательных (представительных) органов государственной власти и представительных органов муниципальных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администраций;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«Совершенствование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собственности муниципального образования рабочий поселок Первомайский Щекинского района на 2015, 2016 и 2017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поддержание информационных систем в муниципальном образовании рабочий поселок Первомайский Щекинского района на 2015, 2016 и 2017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годы»;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организаций в муниципальном образовании рабочий поселок Первомайский Щекинского района на 2015, 2016 и 2017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algn="just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2478824"/>
              </p:ext>
            </p:extLst>
          </p:nvPr>
        </p:nvGraphicFramePr>
        <p:xfrm>
          <a:off x="1716832" y="2492896"/>
          <a:ext cx="7427168" cy="47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9119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1" y="50060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3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ОБОРОНА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1194359"/>
            <a:ext cx="8597300" cy="28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освоены в сумме 468,8 тыс. рублей, что составляет 100,0% от годового плана. Средства направлялись на оплату труда и начисления на оплату труда военно-учетного стола Администрации МО р.п. Первомайский, а также выполнение полномочий в рамках Федерального закона от 06.10.2003 года №131-ФЗ «Об общих принципах организации местного самоуправления в Российской Федерации».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5" y="2593892"/>
            <a:ext cx="3689598" cy="3883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5350" r="9838" b="10100"/>
          <a:stretch/>
        </p:blipFill>
        <p:spPr>
          <a:xfrm>
            <a:off x="4463062" y="3080389"/>
            <a:ext cx="4304693" cy="29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85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</a:rPr>
              <a:t>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1194359"/>
            <a:ext cx="8597300" cy="28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муниципальной целевой программы «Обеспечение защиты населения и территории МО р.п. Первомайский от чрезвычайных ситуаций природного и техногенного характера, терроризма и экстремизма на территории МО р.п. Первомайский на 2015, 2016 и 2017 годы»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 осуществление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полномочий по решению вопросов местного значения в соответствии с заключенными соглашениями (полномочия по созданию, содержанию и организации деятельности аварийно-спасательных служб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23528" y="3098700"/>
            <a:ext cx="8567936" cy="3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300" b="1" dirty="0" smtClean="0">
                <a:solidFill>
                  <a:srgbClr val="FF0000"/>
                </a:solidFill>
              </a:rPr>
              <a:t>       </a:t>
            </a:r>
            <a:r>
              <a:rPr lang="ru-RU" sz="2300" b="1" dirty="0" smtClean="0">
                <a:solidFill>
                  <a:srgbClr val="FF0000"/>
                </a:solidFill>
              </a:rPr>
              <a:t>Работа </a:t>
            </a:r>
            <a:r>
              <a:rPr lang="ru-RU" sz="2300" b="1" dirty="0" smtClean="0">
                <a:solidFill>
                  <a:srgbClr val="FF0000"/>
                </a:solidFill>
              </a:rPr>
              <a:t>в области гражданской обороны и защиты населения</a:t>
            </a:r>
            <a:endParaRPr lang="ru-RU" sz="2300" b="1" dirty="0">
              <a:solidFill>
                <a:srgbClr val="FF0000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980" y="3721299"/>
            <a:ext cx="9034683" cy="2524156"/>
            <a:chOff x="-25006" y="3608892"/>
            <a:chExt cx="9034683" cy="252415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56" r="30898"/>
            <a:stretch/>
          </p:blipFill>
          <p:spPr>
            <a:xfrm>
              <a:off x="-25006" y="3652212"/>
              <a:ext cx="2854836" cy="244609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" t="15555" r="30009" b="982"/>
            <a:stretch/>
          </p:blipFill>
          <p:spPr>
            <a:xfrm>
              <a:off x="6250728" y="3608892"/>
              <a:ext cx="2758949" cy="2524156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73" y="3786890"/>
            <a:ext cx="3097980" cy="23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68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0931" y="6567408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1560" y="287054"/>
            <a:ext cx="8532439" cy="4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сокр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0" y="1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8285" y="1014338"/>
            <a:ext cx="8597300" cy="162257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Расходы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целевых программ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благоустройства территории МО р.п. Первомайский на 2015, 2016 и 2017 годы» (подпрограммы «Содержание автомобильных дорог общего пользования, придомовой территории, тротуаров и системы обеспечения их функционирования на территории МО р.п. Первомайский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 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субъектов малого и среднего предпринимательства на 2015, 2016 и 2017 годы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47965135"/>
              </p:ext>
            </p:extLst>
          </p:nvPr>
        </p:nvGraphicFramePr>
        <p:xfrm>
          <a:off x="611561" y="2492895"/>
          <a:ext cx="8064895" cy="4750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4582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75856" y="-24714"/>
            <a:ext cx="555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/>
                <a:cs typeface="Times New Roman" pitchFamily="18" charset="0"/>
              </a:rPr>
              <a:t>МО р.п. Первомайский</a:t>
            </a:r>
            <a:endParaRPr lang="ru-RU" b="1" dirty="0">
              <a:solidFill>
                <a:schemeClr val="bg1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4177" y="6453336"/>
            <a:ext cx="473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</a:rPr>
              <a:t>9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46557" y="482992"/>
            <a:ext cx="914400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Ремонт дорог общего пользования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91529"/>
            <a:ext cx="2880320" cy="2160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12" y="1264284"/>
            <a:ext cx="2885403" cy="2171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59" y="1264284"/>
            <a:ext cx="2830086" cy="21170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89040"/>
            <a:ext cx="3130828" cy="2376264"/>
          </a:xfrm>
          <a:prstGeom prst="rect">
            <a:avLst/>
          </a:prstGeom>
        </p:spPr>
      </p:pic>
      <p:pic>
        <p:nvPicPr>
          <p:cNvPr id="3074" name="Picture 2" descr="Прямая ссылка на встроенно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32" y="378904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сокр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t="28661" r="3415"/>
          <a:stretch/>
        </p:blipFill>
        <p:spPr bwMode="auto">
          <a:xfrm>
            <a:off x="111593" y="52405"/>
            <a:ext cx="776778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_версия_00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3036</TotalTime>
  <Words>941</Words>
  <Application>Microsoft Office PowerPoint</Application>
  <PresentationFormat>Экран (4:3)</PresentationFormat>
  <Paragraphs>304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Courier New</vt:lpstr>
      <vt:lpstr>Times New Roman</vt:lpstr>
      <vt:lpstr>Wingdings</vt:lpstr>
      <vt:lpstr>Презентация_версия_003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Адм3</dc:creator>
  <cp:lastModifiedBy>Катерина</cp:lastModifiedBy>
  <cp:revision>613</cp:revision>
  <cp:lastPrinted>2015-09-23T06:45:38Z</cp:lastPrinted>
  <dcterms:created xsi:type="dcterms:W3CDTF">2015-04-01T11:44:51Z</dcterms:created>
  <dcterms:modified xsi:type="dcterms:W3CDTF">2016-04-27T14:41:09Z</dcterms:modified>
</cp:coreProperties>
</file>