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92" r:id="rId2"/>
    <p:sldId id="508" r:id="rId3"/>
    <p:sldId id="510" r:id="rId4"/>
    <p:sldId id="511" r:id="rId5"/>
    <p:sldId id="513" r:id="rId6"/>
    <p:sldId id="512" r:id="rId7"/>
    <p:sldId id="514" r:id="rId8"/>
    <p:sldId id="515" r:id="rId9"/>
    <p:sldId id="516" r:id="rId10"/>
    <p:sldId id="517" r:id="rId11"/>
    <p:sldId id="518" r:id="rId12"/>
    <p:sldId id="407" r:id="rId13"/>
    <p:sldId id="519" r:id="rId14"/>
    <p:sldId id="520" r:id="rId15"/>
    <p:sldId id="521" r:id="rId16"/>
    <p:sldId id="522" r:id="rId17"/>
    <p:sldId id="426" r:id="rId18"/>
    <p:sldId id="429" r:id="rId19"/>
    <p:sldId id="504" r:id="rId20"/>
    <p:sldId id="482" r:id="rId21"/>
    <p:sldId id="507" r:id="rId22"/>
    <p:sldId id="402" r:id="rId23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417EEF68-BBB3-47B3-8FD1-EB2861F38C48}">
          <p14:sldIdLst>
            <p14:sldId id="392"/>
            <p14:sldId id="508"/>
            <p14:sldId id="510"/>
            <p14:sldId id="511"/>
            <p14:sldId id="513"/>
            <p14:sldId id="512"/>
            <p14:sldId id="514"/>
            <p14:sldId id="515"/>
            <p14:sldId id="516"/>
            <p14:sldId id="517"/>
            <p14:sldId id="518"/>
            <p14:sldId id="407"/>
            <p14:sldId id="406"/>
            <p14:sldId id="486"/>
            <p14:sldId id="500"/>
            <p14:sldId id="501"/>
            <p14:sldId id="503"/>
            <p14:sldId id="426"/>
            <p14:sldId id="496"/>
            <p14:sldId id="429"/>
            <p14:sldId id="438"/>
            <p14:sldId id="504"/>
            <p14:sldId id="495"/>
            <p14:sldId id="479"/>
            <p14:sldId id="482"/>
            <p14:sldId id="470"/>
            <p14:sldId id="505"/>
            <p14:sldId id="506"/>
            <p14:sldId id="468"/>
            <p14:sldId id="430"/>
          </p14:sldIdLst>
        </p14:section>
        <p14:section name="Раздел без заголовка" id="{B5A09436-8F99-4E6E-942F-68C638395F80}">
          <p14:sldIdLst>
            <p14:sldId id="507"/>
            <p14:sldId id="40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1B6B2A"/>
    <a:srgbClr val="1A4814"/>
    <a:srgbClr val="336600"/>
    <a:srgbClr val="1D501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786" autoAdjust="0"/>
    <p:restoredTop sz="94660"/>
  </p:normalViewPr>
  <p:slideViewPr>
    <p:cSldViewPr>
      <p:cViewPr varScale="1">
        <p:scale>
          <a:sx n="74" d="100"/>
          <a:sy n="74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606673332592722E-2"/>
          <c:y val="6.2480047927164224E-2"/>
          <c:w val="0.91839332666740747"/>
          <c:h val="0.444029074125378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в общем объеме поступлений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Налог на имущество физических лиц</c:v>
                </c:pt>
                <c:pt idx="2">
                  <c:v>Земельный налог</c:v>
                </c:pt>
                <c:pt idx="3">
                  <c:v>Доходы от использования имущества, находящегося в государственной муниципальной собственности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  <c:pt idx="6">
                  <c:v>Прочие неналоговые доходы</c:v>
                </c:pt>
                <c:pt idx="7">
                  <c:v>Безвозмездные поступления</c:v>
                </c:pt>
              </c:strCache>
            </c:strRef>
          </c:cat>
          <c:val>
            <c:numRef>
              <c:f>Лист1!$B$2:$B$9</c:f>
              <c:numCache>
                <c:formatCode>0.00%</c:formatCode>
                <c:ptCount val="8"/>
                <c:pt idx="0">
                  <c:v>0.32730000000000004</c:v>
                </c:pt>
                <c:pt idx="1">
                  <c:v>1.7400000000000002E-2</c:v>
                </c:pt>
                <c:pt idx="2">
                  <c:v>0.48200000000000004</c:v>
                </c:pt>
                <c:pt idx="3">
                  <c:v>2.8000000000000004E-2</c:v>
                </c:pt>
                <c:pt idx="4">
                  <c:v>7.0000000000000019E-3</c:v>
                </c:pt>
                <c:pt idx="5">
                  <c:v>1.5000000000000005E-3</c:v>
                </c:pt>
                <c:pt idx="6">
                  <c:v>9.6000000000000044E-3</c:v>
                </c:pt>
                <c:pt idx="7">
                  <c:v>0.12670000000000001</c:v>
                </c:pt>
              </c:numCache>
            </c:numRef>
          </c:val>
        </c:ser>
        <c:dLbls/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42608627170820701"/>
          <c:w val="0.91583687671066849"/>
          <c:h val="0.5653209958366318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Удельный вес в общем объеме расходов</a:t>
            </a:r>
          </a:p>
        </c:rich>
      </c:tx>
      <c:layout/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606673332592722E-2"/>
          <c:y val="6.2480047927164217E-2"/>
          <c:w val="0.91839332666740747"/>
          <c:h val="0.4440290741253784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в общем объеме расходов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dPt>
            <c:idx val="0"/>
          </c:dPt>
          <c:dPt>
            <c:idx val="1"/>
          </c:dPt>
          <c:dPt>
            <c:idx val="2"/>
          </c:dPt>
          <c:dPt>
            <c:idx val="3"/>
          </c:dPt>
          <c:dPt>
            <c:idx val="4"/>
          </c:dPt>
          <c:dPt>
            <c:idx val="5"/>
          </c:dPt>
          <c:dPt>
            <c:idx val="6"/>
          </c:dPt>
          <c:dPt>
            <c:idx val="7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ПРАВООХРА-НИТЕЛЬНАЯ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 И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</c:strCache>
            </c:strRef>
          </c:cat>
          <c:val>
            <c:numRef>
              <c:f>Лист1!$B$2:$B$11</c:f>
              <c:numCache>
                <c:formatCode>0.00%</c:formatCode>
                <c:ptCount val="10"/>
                <c:pt idx="0">
                  <c:v>0.112</c:v>
                </c:pt>
                <c:pt idx="1">
                  <c:v>3.0000000000000005E-3</c:v>
                </c:pt>
                <c:pt idx="2">
                  <c:v>1.4999999999999998E-2</c:v>
                </c:pt>
                <c:pt idx="3">
                  <c:v>0.69599999999999995</c:v>
                </c:pt>
                <c:pt idx="4">
                  <c:v>0.54</c:v>
                </c:pt>
                <c:pt idx="5">
                  <c:v>1.0000000000000002E-3</c:v>
                </c:pt>
                <c:pt idx="6">
                  <c:v>0.10700000000000001</c:v>
                </c:pt>
                <c:pt idx="7">
                  <c:v>0.5</c:v>
                </c:pt>
                <c:pt idx="8">
                  <c:v>2.1000000000000005E-2</c:v>
                </c:pt>
                <c:pt idx="9">
                  <c:v>2.0000000000000005E-3</c:v>
                </c:pt>
              </c:numCache>
            </c:numRef>
          </c:val>
        </c:ser>
        <c:dLbls/>
        <c:shape val="box"/>
        <c:axId val="80873344"/>
        <c:axId val="80874880"/>
        <c:axId val="0"/>
      </c:bar3DChart>
      <c:catAx>
        <c:axId val="808733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874880"/>
        <c:crosses val="autoZero"/>
        <c:auto val="1"/>
        <c:lblAlgn val="ctr"/>
        <c:lblOffset val="100"/>
      </c:catAx>
      <c:valAx>
        <c:axId val="8087488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87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2BE141"/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Функционирование законодательных (представительных) органов государственной власти и представительных органов муниципальных образований</c:v>
                </c:pt>
                <c:pt idx="1">
                  <c:v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c:v>
                </c:pt>
                <c:pt idx="2">
                  <c:v>Муниципальная программа «Совершенствование структуры собственности муниципального образования рабочий поселок Первомайский Щекинского района на 2015, 2016 и 2017 годы"</c:v>
                </c:pt>
                <c:pt idx="3">
                  <c:v>Муниципальная программа «Развитие и поддержание информационных систем в муниципальном образовании рабочий поселок Первомайский Щекинского района »
</c:v>
                </c:pt>
                <c:pt idx="4">
                  <c:v>Муниципальная программа "Развитие общественных организаций в муниципальном образовании рабочий поселок Первомайский Щекинского района»
</c:v>
                </c:pt>
                <c:pt idx="5">
                  <c:v>Муниципальная программа "Информирование населения о деятельности органов местного самоуправления МО р.п. Первомайский Щекинского района"</c:v>
                </c:pt>
                <c:pt idx="6">
                  <c:v>Межбюджетные трансферты</c:v>
                </c:pt>
                <c:pt idx="7">
                  <c:v>Непрограммные расходы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1296.0999999999999</c:v>
                </c:pt>
                <c:pt idx="1">
                  <c:v>7470.7</c:v>
                </c:pt>
                <c:pt idx="2">
                  <c:v>460.3</c:v>
                </c:pt>
                <c:pt idx="3">
                  <c:v>632</c:v>
                </c:pt>
                <c:pt idx="4">
                  <c:v>57.7</c:v>
                </c:pt>
                <c:pt idx="5">
                  <c:v>139.6</c:v>
                </c:pt>
                <c:pt idx="6">
                  <c:v>821.4</c:v>
                </c:pt>
                <c:pt idx="7">
                  <c:v>1332.4</c:v>
                </c:pt>
              </c:numCache>
            </c:numRef>
          </c:val>
          <c:shape val="cylinder"/>
        </c:ser>
        <c:dLbls/>
        <c:shape val="box"/>
        <c:axId val="81300864"/>
        <c:axId val="81323136"/>
        <c:axId val="81701504"/>
      </c:bar3DChart>
      <c:catAx>
        <c:axId val="813008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1323136"/>
        <c:crosses val="autoZero"/>
        <c:auto val="1"/>
        <c:lblAlgn val="ctr"/>
        <c:lblOffset val="100"/>
      </c:catAx>
      <c:valAx>
        <c:axId val="813231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1300864"/>
        <c:crosses val="autoZero"/>
        <c:crossBetween val="between"/>
      </c:valAx>
      <c:serAx>
        <c:axId val="81701504"/>
        <c:scaling>
          <c:orientation val="minMax"/>
        </c:scaling>
        <c:delete val="1"/>
        <c:axPos val="b"/>
        <c:majorTickMark val="none"/>
        <c:tickLblPos val="nextTo"/>
        <c:crossAx val="81323136"/>
        <c:crosses val="autoZero"/>
      </c:ser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Ремонт дорог</c:v>
                </c:pt>
                <c:pt idx="1">
                  <c:v>Ремонт придомовой территории</c:v>
                </c:pt>
                <c:pt idx="2">
                  <c:v>Ремонт тротуаров</c:v>
                </c:pt>
                <c:pt idx="3">
                  <c:v>Установка и разработка схемы дислокации дорожных знаков и дорожной разметки до-рог общего пользования</c:v>
                </c:pt>
                <c:pt idx="4">
                  <c:v>Установка и обслуживание объектов дорожной инфраструктуры</c:v>
                </c:pt>
                <c:pt idx="5">
                  <c:v>Содержание автомобильных дорог</c:v>
                </c:pt>
                <c:pt idx="6">
                  <c:v>Проведение конкурсов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5456.8</c:v>
                </c:pt>
                <c:pt idx="1">
                  <c:v>182.3</c:v>
                </c:pt>
                <c:pt idx="2">
                  <c:v>0</c:v>
                </c:pt>
                <c:pt idx="3">
                  <c:v>21</c:v>
                </c:pt>
                <c:pt idx="4">
                  <c:v>2372.6</c:v>
                </c:pt>
                <c:pt idx="5">
                  <c:v>879.8</c:v>
                </c:pt>
                <c:pt idx="6">
                  <c:v>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Ремонт дорог</c:v>
                </c:pt>
                <c:pt idx="1">
                  <c:v>Ремонт придомовой территории</c:v>
                </c:pt>
                <c:pt idx="2">
                  <c:v>Ремонт тротуаров</c:v>
                </c:pt>
                <c:pt idx="3">
                  <c:v>Установка и разработка схемы дислокации дорожных знаков и дорожной разметки до-рог общего пользования</c:v>
                </c:pt>
                <c:pt idx="4">
                  <c:v>Установка и обслуживание объектов дорожной инфраструктуры</c:v>
                </c:pt>
                <c:pt idx="5">
                  <c:v>Содержание автомобильных дорог</c:v>
                </c:pt>
                <c:pt idx="6">
                  <c:v>Проведение конкурсов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20987.4</c:v>
                </c:pt>
                <c:pt idx="1">
                  <c:v>1140.5</c:v>
                </c:pt>
                <c:pt idx="2">
                  <c:v>827.2</c:v>
                </c:pt>
                <c:pt idx="3">
                  <c:v>17.5</c:v>
                </c:pt>
                <c:pt idx="4">
                  <c:v>2021.5</c:v>
                </c:pt>
                <c:pt idx="5">
                  <c:v>1169.5999999999999</c:v>
                </c:pt>
                <c:pt idx="6">
                  <c:v>25</c:v>
                </c:pt>
              </c:numCache>
            </c:numRef>
          </c:val>
        </c:ser>
        <c:dLbls/>
        <c:shape val="box"/>
        <c:axId val="99729408"/>
        <c:axId val="99730944"/>
        <c:axId val="0"/>
      </c:bar3DChart>
      <c:catAx>
        <c:axId val="997294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9730944"/>
        <c:crosses val="autoZero"/>
        <c:auto val="1"/>
        <c:lblAlgn val="ctr"/>
        <c:lblOffset val="100"/>
      </c:catAx>
      <c:valAx>
        <c:axId val="997309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972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71855988205683"/>
          <c:y val="7.2987415433002313E-3"/>
          <c:w val="0.24401123635211625"/>
          <c:h val="5.7073106763275969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Лист1!$A$3:$A$6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 - коммунального хозяйства</c:v>
                </c:pt>
              </c:strCache>
            </c:strRef>
          </c:cat>
          <c:val>
            <c:numRef>
              <c:f>Лист1!$B$3:$B$6</c:f>
              <c:numCache>
                <c:formatCode>#,##0.0</c:formatCode>
                <c:ptCount val="4"/>
                <c:pt idx="0">
                  <c:v>1666.9</c:v>
                </c:pt>
                <c:pt idx="1">
                  <c:v>59.9</c:v>
                </c:pt>
                <c:pt idx="2">
                  <c:v>24050.5</c:v>
                </c:pt>
                <c:pt idx="3">
                  <c:v>12396.2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Лист1!$A$3:$A$6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 - коммунального хозяйства</c:v>
                </c:pt>
              </c:strCache>
            </c:strRef>
          </c:cat>
          <c:val>
            <c:numRef>
              <c:f>Лист1!$C$3:$C$6</c:f>
              <c:numCache>
                <c:formatCode>#,##0.0</c:formatCode>
                <c:ptCount val="4"/>
                <c:pt idx="0">
                  <c:v>5841.9</c:v>
                </c:pt>
                <c:pt idx="1">
                  <c:v>652.9</c:v>
                </c:pt>
                <c:pt idx="2">
                  <c:v>29552.1</c:v>
                </c:pt>
                <c:pt idx="3">
                  <c:v>13417.8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cat>
            <c:strRef>
              <c:f>Лист1!$A$3:$A$6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 - коммунального хозяйства</c:v>
                </c:pt>
              </c:strCache>
            </c:strRef>
          </c:cat>
          <c:val>
            <c:numRef>
              <c:f>Лист1!$D$3:$D$6</c:f>
              <c:numCache>
                <c:formatCode>#,##0.0</c:formatCode>
                <c:ptCount val="4"/>
                <c:pt idx="0">
                  <c:v>11051.4</c:v>
                </c:pt>
                <c:pt idx="1">
                  <c:v>135.1</c:v>
                </c:pt>
                <c:pt idx="2">
                  <c:v>31498.9</c:v>
                </c:pt>
                <c:pt idx="3">
                  <c:v>16308.8</c:v>
                </c:pt>
              </c:numCache>
            </c:numRef>
          </c:val>
        </c:ser>
        <c:shape val="cylinder"/>
        <c:axId val="54897280"/>
        <c:axId val="55591680"/>
        <c:axId val="0"/>
      </c:bar3DChart>
      <c:catAx>
        <c:axId val="54897280"/>
        <c:scaling>
          <c:orientation val="minMax"/>
        </c:scaling>
        <c:axPos val="b"/>
        <c:numFmt formatCode="#,##0.0" sourceLinked="0"/>
        <c:tickLblPos val="nextTo"/>
        <c:crossAx val="55591680"/>
        <c:crosses val="autoZero"/>
        <c:auto val="1"/>
        <c:lblAlgn val="ctr"/>
        <c:lblOffset val="100"/>
        <c:tickMarkSkip val="1000"/>
      </c:catAx>
      <c:valAx>
        <c:axId val="55591680"/>
        <c:scaling>
          <c:orientation val="minMax"/>
          <c:max val="30000"/>
          <c:min val="0"/>
        </c:scaling>
        <c:axPos val="l"/>
        <c:majorGridlines/>
        <c:numFmt formatCode="General" sourceLinked="0"/>
        <c:tickLblPos val="nextTo"/>
        <c:crossAx val="5489728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500" cy="501649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7" y="1"/>
            <a:ext cx="2984500" cy="501649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8BD69ED-1CB6-4B12-AC28-164194BDC2E8}" type="datetimeFigureOut">
              <a:rPr lang="ru-RU"/>
              <a:pPr>
                <a:defRPr/>
              </a:pPr>
              <a:t>23.04.2018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517064"/>
            <a:ext cx="2984500" cy="501649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7" y="9517064"/>
            <a:ext cx="2984500" cy="501649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EA40E8C-5F2C-428D-8CE3-4516069EE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2987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21" cy="501497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934" y="0"/>
            <a:ext cx="2985621" cy="501497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90BDB343-9BB9-478B-BD52-86A50F9FB109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495" y="4760205"/>
            <a:ext cx="5511174" cy="4508654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202"/>
            <a:ext cx="2985621" cy="501497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934" y="9517202"/>
            <a:ext cx="2985621" cy="501497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145336BE-D4A8-47D8-91EA-9B14FD7BBD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497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C3953-D368-49C2-AF5A-D46D5529128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9C3E-F95E-4203-8AF1-602BE8C8EC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59030"/>
      </p:ext>
    </p:extLst>
  </p:cSld>
  <p:clrMapOvr>
    <a:masterClrMapping/>
  </p:clrMapOvr>
  <p:transition spd="med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FC088-B9AA-40B4-9C4E-A7B70680E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86C5-1406-4A94-88C2-2799359AD5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708223"/>
      </p:ext>
    </p:extLst>
  </p:cSld>
  <p:clrMapOvr>
    <a:masterClrMapping/>
  </p:clrMapOvr>
  <p:transition spd="med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5A51D-F68D-4873-B24D-5B3F8FBCA7E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65156-96B8-4DEA-81A1-E63B7D686B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925094"/>
      </p:ext>
    </p:extLst>
  </p:cSld>
  <p:clrMapOvr>
    <a:masterClrMapping/>
  </p:clrMapOvr>
  <p:transition spd="med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9BC96-F541-44BF-9F69-AAC49CE21D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CD81-5880-4BC4-BC98-C07511F9C06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5329335"/>
      </p:ext>
    </p:extLst>
  </p:cSld>
  <p:clrMapOvr>
    <a:masterClrMapping/>
  </p:clrMapOvr>
  <p:transition spd="med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6514-8054-44A3-BD14-B0634A8D3C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0C882-09B3-49AF-AD95-1C58EDFA5E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155232"/>
      </p:ext>
    </p:extLst>
  </p:cSld>
  <p:clrMapOvr>
    <a:masterClrMapping/>
  </p:clrMapOvr>
  <p:transition spd="med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FB7C5-6FBF-472E-AE30-3AF5C4111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35268-54E3-4C16-BA06-41E1E41A009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78372"/>
      </p:ext>
    </p:extLst>
  </p:cSld>
  <p:clrMapOvr>
    <a:masterClrMapping/>
  </p:clrMapOvr>
  <p:transition spd="med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43184-E210-4562-8259-1552E5EC24A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BADA0-88CC-4C1F-9015-205B3E7137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285132"/>
      </p:ext>
    </p:extLst>
  </p:cSld>
  <p:clrMapOvr>
    <a:masterClrMapping/>
  </p:clrMapOvr>
  <p:transition spd="med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4C81F-682F-4AB0-927B-A221EF620A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25DFD-C182-4FE7-93C4-FE84A5AC1CB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7628665"/>
      </p:ext>
    </p:extLst>
  </p:cSld>
  <p:clrMapOvr>
    <a:masterClrMapping/>
  </p:clrMapOvr>
  <p:transition spd="med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44BE7-17DA-48FB-986A-6EBD1108EC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A9E7D-4782-4997-AA21-7810FE1F50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695307"/>
      </p:ext>
    </p:extLst>
  </p:cSld>
  <p:clrMapOvr>
    <a:masterClrMapping/>
  </p:clrMapOvr>
  <p:transition spd="med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05526-25F5-4351-AE12-2EEB36F44B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C4396-87F5-4CBB-8D00-D73DC353B5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2637821"/>
      </p:ext>
    </p:extLst>
  </p:cSld>
  <p:clrMapOvr>
    <a:masterClrMapping/>
  </p:clrMapOvr>
  <p:transition spd="med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971CB-AE78-4FEF-92C4-8E365F627C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BC032-BA2C-4F4E-AB76-9AF2033306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28657"/>
      </p:ext>
    </p:extLst>
  </p:cSld>
  <p:clrMapOvr>
    <a:masterClrMapping/>
  </p:clrMapOvr>
  <p:transition spd="med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8A6232-D092-4389-9B02-2852D68885A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7E443C-E35A-48AE-9E3B-A932B07FE3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70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0"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6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microsoft.com/office/2007/relationships/hdphoto" Target="../media/hdphoto1.wdp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3717032"/>
            <a:ext cx="9144000" cy="227917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sz="10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endParaRPr lang="ru-RU" sz="10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endParaRPr lang="ru-RU" sz="5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  <a:t>ОТЧЕТ</a:t>
            </a:r>
            <a:b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endParaRPr lang="ru-RU" sz="2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/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</a:rPr>
              <a:t>о</a:t>
            </a: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  <a:t>б исполнении бюджета МО р.п. Первомайский</a:t>
            </a:r>
            <a:b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  <a:t>за 2017 год</a:t>
            </a:r>
            <a:endParaRPr lang="ru-RU" sz="3000" b="1" dirty="0" smtClean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9876" y="370135"/>
            <a:ext cx="6804248" cy="3827390"/>
          </a:xfrm>
          <a:prstGeom prst="rect">
            <a:avLst/>
          </a:prstGeom>
        </p:spPr>
      </p:pic>
      <p:pic>
        <p:nvPicPr>
          <p:cNvPr id="9" name="Рисунок 8" descr="сок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35496" y="44624"/>
            <a:ext cx="746702" cy="87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809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329" y="-8639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-8639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44744" y="409717"/>
            <a:ext cx="8799256" cy="57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дворовых территорий в рамках проекта «Формирование современной городской среды»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i="1" dirty="0"/>
          </a:p>
          <a:p>
            <a:pPr algn="ctr"/>
            <a:endParaRPr lang="ru-RU" sz="1600" b="1" i="1" dirty="0" smtClean="0"/>
          </a:p>
          <a:p>
            <a:pPr algn="ctr"/>
            <a:endParaRPr lang="ru-RU" sz="1600" b="1" i="1" dirty="0"/>
          </a:p>
          <a:p>
            <a:pPr algn="ctr"/>
            <a:endParaRPr lang="ru-RU" sz="1600" b="1" i="1" dirty="0" smtClean="0"/>
          </a:p>
          <a:p>
            <a:pPr algn="ctr"/>
            <a:endParaRPr lang="ru-RU" sz="1600" b="1" i="1" dirty="0" smtClean="0"/>
          </a:p>
          <a:p>
            <a:pPr algn="ctr"/>
            <a:endParaRPr lang="ru-RU" sz="1600" b="1" i="1" dirty="0"/>
          </a:p>
          <a:p>
            <a:pPr algn="ctr"/>
            <a:endParaRPr lang="ru-RU" sz="1600" b="1" i="1" dirty="0"/>
          </a:p>
          <a:p>
            <a:r>
              <a:rPr lang="ru-RU" sz="1600" b="1" dirty="0"/>
              <a:t> </a:t>
            </a:r>
            <a:endParaRPr lang="ru-RU" sz="1600" b="1" dirty="0" smtClean="0"/>
          </a:p>
          <a:p>
            <a:endParaRPr lang="ru-RU" sz="1600" b="1" dirty="0"/>
          </a:p>
          <a:p>
            <a:endParaRPr lang="ru-RU" sz="1600" b="1" dirty="0" smtClean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pPr algn="ctr"/>
            <a:endParaRPr lang="ru-RU" sz="1600" b="1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4603" y="2865169"/>
            <a:ext cx="2121876" cy="15532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561"/>
          <a:stretch/>
        </p:blipFill>
        <p:spPr>
          <a:xfrm>
            <a:off x="129094" y="2365419"/>
            <a:ext cx="2103182" cy="15595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91" y="4445696"/>
            <a:ext cx="2108485" cy="15813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4603" y="4807501"/>
            <a:ext cx="2106886" cy="158016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2986" y="2819888"/>
            <a:ext cx="2119858" cy="15898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9418" y="2331561"/>
            <a:ext cx="2075398" cy="15565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3033" y="4657822"/>
            <a:ext cx="2060496" cy="15474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4829" y="4293096"/>
            <a:ext cx="2074864" cy="1536140"/>
          </a:xfrm>
          <a:prstGeom prst="rect">
            <a:avLst/>
          </a:prstGeom>
        </p:spPr>
      </p:pic>
      <p:pic>
        <p:nvPicPr>
          <p:cNvPr id="21" name="Рисунок 20" descr="сокр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бъект 3"/>
          <p:cNvSpPr txBox="1">
            <a:spLocks/>
          </p:cNvSpPr>
          <p:nvPr/>
        </p:nvSpPr>
        <p:spPr>
          <a:xfrm>
            <a:off x="344658" y="1366156"/>
            <a:ext cx="8597300" cy="162257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программы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современной городской среды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из бюджета муниципального образования выделено 2 740,9 тыс. рублей на благоустройство придомовых и общественных территорий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113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329" y="-8639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9101" y="-8902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3142" y="341343"/>
            <a:ext cx="9144000" cy="114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 в рамках программы </a:t>
            </a:r>
          </a:p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моногородов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 «Модернизация и развитие автомобильных дорог в муниципальном образовании рабочий поселок Первомайский Щекинского района» из бюджета муниципального образования выделено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10 392,7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на финансовое обеспечение дорожной деятельности в отношении автомобильных дорог общего пользования местного значения, а также капительный ремонт и ремонт дворовых территорий МКД, проездов к дворовым территориям МКД населенных пунктов за счет бюджетных ассигнований дорожного фонда Тульской области</a:t>
            </a:r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  <a:p>
            <a:pPr algn="ctr"/>
            <a:endParaRPr lang="ru-RU" sz="1600" b="1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2750118"/>
            <a:ext cx="1834706" cy="13760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9145" y="4320604"/>
            <a:ext cx="1482835" cy="19771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04" t="-823" r="35295" b="823"/>
          <a:stretch/>
        </p:blipFill>
        <p:spPr>
          <a:xfrm>
            <a:off x="2241487" y="4320604"/>
            <a:ext cx="1575927" cy="19771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308" y="4320605"/>
            <a:ext cx="1509388" cy="20125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62"/>
          <a:stretch/>
        </p:blipFill>
        <p:spPr>
          <a:xfrm>
            <a:off x="6350863" y="4320603"/>
            <a:ext cx="1447713" cy="197711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709052"/>
            <a:ext cx="1944216" cy="14581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9559" y="2767249"/>
            <a:ext cx="1872208" cy="1404157"/>
          </a:xfrm>
          <a:prstGeom prst="rect">
            <a:avLst/>
          </a:prstGeom>
        </p:spPr>
      </p:pic>
      <p:pic>
        <p:nvPicPr>
          <p:cNvPr id="13" name="Рисунок 12" descr="сокр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124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60432" y="651944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7431" y="401524"/>
            <a:ext cx="9144000" cy="47825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Малый и средний бизнес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202" y="2466443"/>
            <a:ext cx="2035885" cy="15269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763" y="4479243"/>
            <a:ext cx="2007143" cy="15053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4506661"/>
            <a:ext cx="1944215" cy="1505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2466443"/>
            <a:ext cx="2035885" cy="15269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5259" y="2458122"/>
            <a:ext cx="2046981" cy="15352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3659" y="2458122"/>
            <a:ext cx="2054818" cy="154111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9297" y="4474923"/>
            <a:ext cx="2112336" cy="15053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44" r="24111"/>
          <a:stretch/>
        </p:blipFill>
        <p:spPr>
          <a:xfrm>
            <a:off x="7013740" y="4474923"/>
            <a:ext cx="1912880" cy="1568835"/>
          </a:xfrm>
          <a:prstGeom prst="rect">
            <a:avLst/>
          </a:prstGeom>
        </p:spPr>
      </p:pic>
      <p:pic>
        <p:nvPicPr>
          <p:cNvPr id="23" name="Рисунок 22" descr="сокр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148946" y="39682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9294" y="1068784"/>
            <a:ext cx="8432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Кассовый расход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23,0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тыс. рублей. Указанные бюджетные ассигнования направлены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реализацию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муниципальной целевой программы «Развитие субъектов малого и среднего предпринимательства» –23,0 тыс.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рублей (проведение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конкурсов – 23,0 тыс.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рублей).</a:t>
            </a:r>
            <a:endParaRPr lang="ru-RU" sz="16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71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60432" y="651944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7431" y="401524"/>
            <a:ext cx="9144000" cy="47825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Жилищно-коммунальное хозяйство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сок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148946" y="39682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9294" y="1068784"/>
            <a:ext cx="83775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бюджета муниципального образования по подразделу «Жилищное хозяйство» производились на основании следующих нормативно-правовых актов: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Жилищным кодексом Российской Федерации от 29.12.2004 № 188-ФЗ;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Уставом муниципального образования;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Постановление Правительства Тульской области от 23.11.2013 года №662 «Об утверждении государственной программы «Модернизация и развитие автомобильных дорог общего пользования в Тульской области»»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Постановление Администрации МО р.п. Первомайский от 30.12.2014 года №355 «Об утверждении муниципальной программы «Улучшение жилищных условий граждан на территории муниципального образования рабочий поселок Первомайский Щекинского района»;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Постановление Администрации МО р.п. Первомайский от 30.12.2014 года №351 «Об утверждении муниципальной программы «Организация благоустройства территории МО р.п. Первомайский Щекинского района»;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Постановление Администрации МО р.п. Первомайский от 06.02.2015 года №19 «Об утверждении муниципальной программы «Развитие и поддержание информационных систем в муниципальном образовании рабочий поселок Первомайский Щекинского района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71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60432" y="651944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14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7431" y="401524"/>
            <a:ext cx="9144000" cy="47825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Жилищно-коммунальное хозяйство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сок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148946" y="39682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/>
          <p:nvPr/>
        </p:nvGraphicFramePr>
        <p:xfrm>
          <a:off x="785786" y="928670"/>
          <a:ext cx="7715304" cy="52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43371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60432" y="651944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15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7431" y="401524"/>
            <a:ext cx="9144000" cy="47825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Благоустройство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сок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148946" y="39682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9294" y="1068784"/>
            <a:ext cx="83775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рамках муниципальной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целевой программы «Организация благоустройства территории МО р.п. Первомайский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был выполнены следующие мероприятия на сумму 31 498,9 тыс. рублей: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Оплата потребленной электроэнергии на уличное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освещение,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Техническое обслуживание и ремонт уличного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освещения,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Ремонт тротуаров (парковая зона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Спиливание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деревьев,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сбора и вывоза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мусора,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Содержание мест массового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отдыха,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Ремонт, приобретение и установка детских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площадок,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Мероприятия по озеленению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территории,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Мероприятия по ремонту в области благоустройства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3643314"/>
            <a:ext cx="3425335" cy="25703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0694" y="3643314"/>
            <a:ext cx="3384376" cy="253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71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0604" y="3212976"/>
            <a:ext cx="4682562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16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3" name="Picture 46" descr="G:\КТОС Прогресс\Подростки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286124"/>
            <a:ext cx="3964430" cy="297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28663" y="-24714"/>
            <a:ext cx="8215337" cy="97805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1616D0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rgbClr val="1616D0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Образование</a:t>
            </a:r>
            <a:endParaRPr lang="ru-RU" sz="2800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1000108"/>
            <a:ext cx="857256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Расходы за отчетный период составили 272,1 тыс. рублей, в том числе: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Профессиональная подготовка, переподготовка и повышение квалификации –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20,0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тыс. рублей;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реализацию муниципальной целевой программы «Развитие социально-культурной работы с населением в МО р.п. Первомайский» -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99,4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тыс. рублей</a:t>
            </a:r>
            <a:endParaRPr lang="ru-RU" dirty="0"/>
          </a:p>
        </p:txBody>
      </p:sp>
      <p:pic>
        <p:nvPicPr>
          <p:cNvPr id="10" name="Рисунок 9" descr="сокр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142844" y="142852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141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17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95910" y="534988"/>
            <a:ext cx="9144000" cy="4183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            </a:t>
            </a: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Культурно-массовая </a:t>
            </a: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работа</a:t>
            </a:r>
            <a:endParaRPr lang="ru-RU" sz="23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074" name="Picture 2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1857364"/>
            <a:ext cx="2948365" cy="21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868" y="4214818"/>
            <a:ext cx="2904004" cy="21780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959"/>
          <a:stretch/>
        </p:blipFill>
        <p:spPr>
          <a:xfrm>
            <a:off x="6858016" y="3429000"/>
            <a:ext cx="2080075" cy="25694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85720" y="1000108"/>
            <a:ext cx="8572560" cy="878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организацию деятельности МКУК «ППБ» и МАУК «ДК «ХИМИК» в отчетном году было выделено более 8 млн. рублей.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4143380"/>
            <a:ext cx="2857520" cy="21866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0496" y="1928802"/>
            <a:ext cx="2706850" cy="2030137"/>
          </a:xfrm>
          <a:prstGeom prst="rect">
            <a:avLst/>
          </a:prstGeom>
        </p:spPr>
      </p:pic>
      <p:pic>
        <p:nvPicPr>
          <p:cNvPr id="15" name="Рисунок 14" descr="сокр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214282" y="142852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859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95910" y="534988"/>
            <a:ext cx="9144000" cy="4183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            </a:t>
            </a: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Физическая культура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767" y="1052736"/>
            <a:ext cx="4202323" cy="23890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766" y="3541130"/>
            <a:ext cx="4202323" cy="2617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3" y="3572925"/>
            <a:ext cx="4183881" cy="25856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1549" y="1022842"/>
            <a:ext cx="4076339" cy="2413888"/>
          </a:xfrm>
          <a:prstGeom prst="rect">
            <a:avLst/>
          </a:prstGeom>
        </p:spPr>
      </p:pic>
      <p:pic>
        <p:nvPicPr>
          <p:cNvPr id="10" name="Рисунок 9" descr="сокр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142844" y="142852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9631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59101" y="-8902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19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3142" y="341343"/>
            <a:ext cx="9144000" cy="56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Спортивные мероприятия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  <a:p>
            <a:pPr algn="ctr"/>
            <a:endParaRPr lang="ru-RU" sz="16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1280" y="1217407"/>
            <a:ext cx="3707904" cy="2084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76273" y="1256698"/>
            <a:ext cx="3429000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66113" y="1229695"/>
            <a:ext cx="3212976" cy="24097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1274" y="3630192"/>
            <a:ext cx="3653927" cy="24359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68" y="4437112"/>
            <a:ext cx="2711143" cy="15250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6664" y="4365228"/>
            <a:ext cx="2471426" cy="1668785"/>
          </a:xfrm>
          <a:prstGeom prst="rect">
            <a:avLst/>
          </a:prstGeom>
        </p:spPr>
      </p:pic>
      <p:pic>
        <p:nvPicPr>
          <p:cNvPr id="13" name="Рисунок 12" descr="сокр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0" y="0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70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53176" y="6501262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0" y="284590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Исполнение </a:t>
            </a:r>
          </a:p>
          <a:p>
            <a:pPr algn="ctr" eaLnBrk="0" hangingPunct="0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доходов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бюджета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МО р.п. Первомайский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Щекинского района по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доходам за 2017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год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421010"/>
              </p:ext>
            </p:extLst>
          </p:nvPr>
        </p:nvGraphicFramePr>
        <p:xfrm>
          <a:off x="0" y="1226525"/>
          <a:ext cx="9144000" cy="4372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72"/>
                <a:gridCol w="1368152"/>
                <a:gridCol w="1368152"/>
                <a:gridCol w="1187624"/>
              </a:tblGrid>
              <a:tr h="5140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 налога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Утверждено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Исполнено на 01.01.2018 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 исполнения</a:t>
                      </a:r>
                      <a:endParaRPr lang="ru-RU" sz="1400" dirty="0"/>
                    </a:p>
                  </a:txBody>
                  <a:tcPr/>
                </a:tc>
              </a:tr>
              <a:tr h="20192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</a:t>
                      </a:r>
                      <a:endParaRPr lang="ru-RU" sz="1000" dirty="0"/>
                    </a:p>
                  </a:txBody>
                  <a:tcPr/>
                </a:tc>
              </a:tr>
              <a:tr h="2487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37 489,9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33 520,7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1 745,3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1 781,3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50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49 493,0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49 369,3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государственной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собственности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4 503,2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2 911,2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14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717,3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5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1 032,1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984,0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поселений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поселений на осуществление первичного воинского учета на территориях, где отсутствуют военные комиссариаты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369,5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369,5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12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поселений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14 580,4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12 502,8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от денежных пожертвований, предоставляемых негосударственными организациями получателям средств бюджетов городских поселений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от денежных пожертвований, предоставляемых физическими лицами получателям средств бюджетов городских поселений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616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110 072,9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102 415,7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611560" cy="71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101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2330" y="405928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941" y="1012203"/>
            <a:ext cx="4373621" cy="2696332"/>
          </a:xfrm>
          <a:prstGeom prst="rect">
            <a:avLst/>
          </a:prstGeom>
        </p:spPr>
      </p:pic>
      <p:pic>
        <p:nvPicPr>
          <p:cNvPr id="10" name="Рисунок 9" descr="сок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0" y="0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1"/>
          <p:cNvSpPr txBox="1">
            <a:spLocks/>
          </p:cNvSpPr>
          <p:nvPr/>
        </p:nvSpPr>
        <p:spPr>
          <a:xfrm>
            <a:off x="4671072" y="1285860"/>
            <a:ext cx="4115770" cy="457561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Денежные средства направлены на реализацию Решений собрания депутатов МО р.п. Первомайский: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Решение Собрания депутатов МО р.п. Первомайский от 06.02.2015 года №9-46 «О предоставлении льгот по оплате за услуги бани №2, расположенной по адресу: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Щёкинский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район, МО р.п. Первомайский, ул. Октябрьская, д.33»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Решение Собрания депутатов МО р.п. Первомайский от 20.09.2012 года №44-212 «Об утверждении Положения о предоставлении средств материнского (семейного) капитала в МО р.п. Первомайский"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761212"/>
            <a:ext cx="3857652" cy="265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50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11745" y="370750"/>
            <a:ext cx="7758138" cy="58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Цели и задачи на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8814" y="1294860"/>
            <a:ext cx="9017682" cy="436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b="1" dirty="0" smtClean="0"/>
          </a:p>
          <a:p>
            <a:pPr algn="ctr"/>
            <a:endParaRPr lang="ru-RU" sz="1600" dirty="0" smtClean="0"/>
          </a:p>
          <a:p>
            <a:r>
              <a:rPr lang="ru-RU" sz="2000" dirty="0" smtClean="0"/>
              <a:t>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ринятие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претворение в жизнь стратегии социально-экономического развития муниципального образования;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корректировка генерального плана поселка и  изменение границ МО;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переселение граждан из аварийного жилого фонда;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оформление бесхозяйных жилых помещений и коммуникаций;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работы по благоустройству пляжной зоны;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реализация инвестиционных проектов моногорода;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Мы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продолжаем принимать все возможные меры для устранения существующих проблем и ставим перед собой новые цели для развития нашего любимого посёлка во всех направлениях жизнедеятельности.</a:t>
            </a:r>
          </a:p>
          <a:p>
            <a:r>
              <a:rPr lang="ru-RU" sz="2000" dirty="0"/>
              <a:t> </a:t>
            </a:r>
          </a:p>
          <a:p>
            <a:pPr algn="ctr"/>
            <a:endParaRPr lang="ru-RU" sz="1600" b="1" dirty="0" smtClean="0"/>
          </a:p>
          <a:p>
            <a:endParaRPr lang="ru-RU" sz="1600" dirty="0" smtClean="0"/>
          </a:p>
          <a:p>
            <a:endParaRPr lang="ru-RU" sz="1600" dirty="0"/>
          </a:p>
          <a:p>
            <a:pPr algn="ctr" eaLnBrk="0" hangingPunct="0"/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8354024" y="6442086"/>
            <a:ext cx="473864" cy="33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21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142844" y="142852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203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993"/>
          <a:stretch/>
        </p:blipFill>
        <p:spPr>
          <a:xfrm>
            <a:off x="-49128" y="344619"/>
            <a:ext cx="9144000" cy="6182116"/>
          </a:xfrm>
          <a:prstGeom prst="rect">
            <a:avLst/>
          </a:prstGeom>
        </p:spPr>
      </p:pic>
      <p:pic>
        <p:nvPicPr>
          <p:cNvPr id="1026" name="Picture 2" descr="D:\=ДОКУМЕНТЫ=\=2015 год=\+++++++++++++++++СЛАЙДЫ_УКАЗЫ_АВГУСТ+++++\++ОТ_Кожемяко\ШАБЛОН\Герб_Щекино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064" y="116632"/>
            <a:ext cx="69327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37031" y="265460"/>
            <a:ext cx="7758138" cy="58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</a:rPr>
              <a:t>Спасибо за внимание!</a:t>
            </a:r>
            <a:endParaRPr lang="ru-RU" sz="3200" b="1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2872" y="4811670"/>
            <a:ext cx="1584176" cy="1980220"/>
          </a:xfrm>
          <a:prstGeom prst="rect">
            <a:avLst/>
          </a:prstGeom>
        </p:spPr>
      </p:pic>
      <p:pic>
        <p:nvPicPr>
          <p:cNvPr id="10" name="Рисунок 9" descr="сок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0" y="-1"/>
            <a:ext cx="1000100" cy="11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481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62229" y="0"/>
            <a:ext cx="5552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53176" y="651944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40313" y="438806"/>
            <a:ext cx="8286776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Структура доходов бюджета в 2017 году</a:t>
            </a: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107504" y="141982"/>
            <a:ext cx="740313" cy="8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4109233238"/>
              </p:ext>
            </p:extLst>
          </p:nvPr>
        </p:nvGraphicFramePr>
        <p:xfrm>
          <a:off x="251520" y="908720"/>
          <a:ext cx="864096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45983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976448"/>
              </p:ext>
            </p:extLst>
          </p:nvPr>
        </p:nvGraphicFramePr>
        <p:xfrm>
          <a:off x="323528" y="758167"/>
          <a:ext cx="8424936" cy="5879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15574"/>
                <a:gridCol w="1209232"/>
                <a:gridCol w="1058077"/>
                <a:gridCol w="842053"/>
              </a:tblGrid>
              <a:tr h="3477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 план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01.01.18г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143 363,1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109 155,5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14 726,9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12 210,2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3099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1 635,5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1 634,2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30 334,2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21 126,0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79 205,9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58 994,2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13 388,0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11 711,0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2 634,0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2 264,5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  <a:tr h="154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744" marR="46744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4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0" y="28705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</a:rPr>
              <a:t>Структура расходов бюджета в разрезе разделов классификации: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-31789" y="35515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39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62229" y="0"/>
            <a:ext cx="5552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53176" y="651944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5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40313" y="438806"/>
            <a:ext cx="8286776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Структура расходов бюджета в 2017 году</a:t>
            </a: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107504" y="141982"/>
            <a:ext cx="740313" cy="8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2122054568"/>
              </p:ext>
            </p:extLst>
          </p:nvPr>
        </p:nvGraphicFramePr>
        <p:xfrm>
          <a:off x="251520" y="908720"/>
          <a:ext cx="864096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11541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5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0" y="28705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</a:t>
            </a:r>
            <a:endParaRPr lang="ru-RU" sz="2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788534"/>
            <a:ext cx="8597300" cy="2856584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данному разделу ассигнования направлены на: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законодательных (представительных) органов государственной власти и представительных органов муниципальных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образований;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администраций;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«Совершенствование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собственности муниципального образования рабочий поселок Первомайский Щекинского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района»;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поддержание информационных систем в муниципальном образовании рабочий поселок Первомайский Щекинского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района»;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организаций в муниципальном образовании рабочий поселок Первомайский Щекинского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</a:t>
            </a:r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493787658"/>
              </p:ext>
            </p:extLst>
          </p:nvPr>
        </p:nvGraphicFramePr>
        <p:xfrm>
          <a:off x="1716832" y="2492896"/>
          <a:ext cx="7427168" cy="47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545414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7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1" y="50060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ОБОРОНА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1194359"/>
            <a:ext cx="8597300" cy="28565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освоены в сумме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369,5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тыс. рублей, что составляет 100,0% от годового плана. Средства направлялись на оплату труда и начисления на оплату труда военно-учетного стола Администрации МО р.п. Первомайский, а также выполнение полномочий в рамках Федерального закона от 06.10.2003 года №131-ФЗ «Об общих принципах организации местного самоуправления в Российской Федерации».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75" y="2593892"/>
            <a:ext cx="3689598" cy="3883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5" t="15350" r="9838" b="10100"/>
          <a:stretch/>
        </p:blipFill>
        <p:spPr>
          <a:xfrm>
            <a:off x="4463062" y="3080389"/>
            <a:ext cx="4304693" cy="291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3385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0" y="28705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1194359"/>
            <a:ext cx="8597300" cy="28565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муниципальной целевой программы «Обеспечение защиты населения и территории МО р.п. Первомайский от чрезвычайных ситуаций природного и техногенного характера, терроризма и экстремизма на территории МО р.п.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Первомайский»  и на осуществление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полномочий по решению вопросов местного значения в соответствии с заключенными соглашениями (полномочия по созданию, содержанию и организации деятельности аварийно-спасательных служб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23528" y="3098700"/>
            <a:ext cx="8567936" cy="36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</a:rPr>
              <a:t>       Работа в области гражданской обороны и защиты населения</a:t>
            </a:r>
            <a:endParaRPr lang="ru-RU" sz="2300" b="1" dirty="0">
              <a:solidFill>
                <a:srgbClr val="FF0000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0980" y="3721299"/>
            <a:ext cx="9034683" cy="2524156"/>
            <a:chOff x="-25006" y="3608892"/>
            <a:chExt cx="9034683" cy="252415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1056" r="30898"/>
            <a:stretch/>
          </p:blipFill>
          <p:spPr>
            <a:xfrm>
              <a:off x="-25006" y="3652212"/>
              <a:ext cx="2854836" cy="244609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4" t="15555" r="30009" b="982"/>
            <a:stretch/>
          </p:blipFill>
          <p:spPr>
            <a:xfrm>
              <a:off x="6250728" y="3608892"/>
              <a:ext cx="2758949" cy="2524156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8573" y="3786890"/>
            <a:ext cx="3097980" cy="23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2193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9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0" y="28705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28285" y="1014338"/>
            <a:ext cx="8597300" cy="162257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Расходы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целевых программ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благоустройства территории МО р.п.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Первомайский»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(подпрограммы «Содержание автомобильных дорог общего пользования, придомовой территории, тротуаров и системы обеспечения их функционирования на территории МО р.п. Первомайский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субъектов малого и среднего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xmlns="" val="3068403448"/>
              </p:ext>
            </p:extLst>
          </p:nvPr>
        </p:nvGraphicFramePr>
        <p:xfrm>
          <a:off x="611561" y="2492895"/>
          <a:ext cx="8064895" cy="4750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910939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_версия_00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4855</TotalTime>
  <Words>1283</Words>
  <Application>Microsoft Office PowerPoint</Application>
  <PresentationFormat>Экран (4:3)</PresentationFormat>
  <Paragraphs>352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Презентация_версия_003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Адм3</dc:creator>
  <cp:lastModifiedBy>User</cp:lastModifiedBy>
  <cp:revision>814</cp:revision>
  <cp:lastPrinted>2015-09-23T06:45:38Z</cp:lastPrinted>
  <dcterms:created xsi:type="dcterms:W3CDTF">2015-04-01T11:44:51Z</dcterms:created>
  <dcterms:modified xsi:type="dcterms:W3CDTF">2018-04-23T05:23:56Z</dcterms:modified>
</cp:coreProperties>
</file>