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92" r:id="rId2"/>
    <p:sldId id="432" r:id="rId3"/>
    <p:sldId id="522" r:id="rId4"/>
    <p:sldId id="530" r:id="rId5"/>
    <p:sldId id="532" r:id="rId6"/>
    <p:sldId id="533" r:id="rId7"/>
    <p:sldId id="534" r:id="rId8"/>
    <p:sldId id="535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6" r:id="rId17"/>
    <p:sldId id="525" r:id="rId18"/>
    <p:sldId id="402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7EEF68-BBB3-47B3-8FD1-EB2861F38C48}">
          <p14:sldIdLst>
            <p14:sldId id="392"/>
            <p14:sldId id="432"/>
            <p14:sldId id="522"/>
            <p14:sldId id="530"/>
            <p14:sldId id="532"/>
            <p14:sldId id="533"/>
            <p14:sldId id="534"/>
            <p14:sldId id="535"/>
            <p14:sldId id="538"/>
            <p14:sldId id="539"/>
            <p14:sldId id="540"/>
            <p14:sldId id="541"/>
            <p14:sldId id="542"/>
            <p14:sldId id="543"/>
            <p14:sldId id="544"/>
            <p14:sldId id="546"/>
            <p14:sldId id="525"/>
          </p14:sldIdLst>
        </p14:section>
        <p14:section name="Раздел без заголовка" id="{B5A09436-8F99-4E6E-942F-68C638395F80}">
          <p14:sldIdLst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B6B2A"/>
    <a:srgbClr val="1A4814"/>
    <a:srgbClr val="336600"/>
    <a:srgbClr val="1D5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>
      <p:cViewPr varScale="1">
        <p:scale>
          <a:sx n="116" d="100"/>
          <a:sy n="116" d="100"/>
        </p:scale>
        <p:origin x="60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06673332592722E-2"/>
          <c:y val="6.2480047927164224E-2"/>
          <c:w val="0.91839332666740747"/>
          <c:h val="0.44402907412537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общем объеме поступлений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использования имущества, находящегося в государственной муниципальной собственности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  <c:pt idx="6">
                  <c:v>Прочие 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0.40699999999999997</c:v>
                </c:pt>
                <c:pt idx="1">
                  <c:v>2.7E-2</c:v>
                </c:pt>
                <c:pt idx="2">
                  <c:v>0.439</c:v>
                </c:pt>
                <c:pt idx="3">
                  <c:v>3.3000000000000002E-2</c:v>
                </c:pt>
                <c:pt idx="4">
                  <c:v>5.6000000000000001E-2</c:v>
                </c:pt>
                <c:pt idx="5">
                  <c:v>2E-3</c:v>
                </c:pt>
                <c:pt idx="6">
                  <c:v>8.9999999999999993E-3</c:v>
                </c:pt>
                <c:pt idx="7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672652112728229E-2"/>
          <c:y val="0.57088347426938502"/>
          <c:w val="0.79834891030626232"/>
          <c:h val="0.36214084511003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Ремонт дорог</c:v>
                </c:pt>
                <c:pt idx="1">
                  <c:v>Ремонт придомовой территории</c:v>
                </c:pt>
                <c:pt idx="2">
                  <c:v>Ремонт тротуаров</c:v>
                </c:pt>
                <c:pt idx="3">
                  <c:v>Установка и разработка схемы дислокации дорожных знаков и дорожной разметки до-рог общего пользования</c:v>
                </c:pt>
                <c:pt idx="4">
                  <c:v>Установка и обслуживание объектов дорожной инфраструктуры</c:v>
                </c:pt>
                <c:pt idx="5">
                  <c:v>Содержание автомобильных дорог</c:v>
                </c:pt>
                <c:pt idx="6">
                  <c:v>Проведение конкурсов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4601.2</c:v>
                </c:pt>
                <c:pt idx="1">
                  <c:v>633.20000000000005</c:v>
                </c:pt>
                <c:pt idx="2">
                  <c:v>388.8</c:v>
                </c:pt>
                <c:pt idx="3">
                  <c:v>9</c:v>
                </c:pt>
                <c:pt idx="4">
                  <c:v>5763.9</c:v>
                </c:pt>
                <c:pt idx="5">
                  <c:v>1482.3</c:v>
                </c:pt>
                <c:pt idx="6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Ремонт дорог</c:v>
                </c:pt>
                <c:pt idx="1">
                  <c:v>Ремонт придомовой территории</c:v>
                </c:pt>
                <c:pt idx="2">
                  <c:v>Ремонт тротуаров</c:v>
                </c:pt>
                <c:pt idx="3">
                  <c:v>Установка и разработка схемы дислокации дорожных знаков и дорожной разметки до-рог общего пользования</c:v>
                </c:pt>
                <c:pt idx="4">
                  <c:v>Установка и обслуживание объектов дорожной инфраструктуры</c:v>
                </c:pt>
                <c:pt idx="5">
                  <c:v>Содержание автомобильных дорог</c:v>
                </c:pt>
                <c:pt idx="6">
                  <c:v>Проведение конкурсов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5456.8</c:v>
                </c:pt>
                <c:pt idx="1">
                  <c:v>182.3</c:v>
                </c:pt>
                <c:pt idx="2">
                  <c:v>0</c:v>
                </c:pt>
                <c:pt idx="3">
                  <c:v>21</c:v>
                </c:pt>
                <c:pt idx="4">
                  <c:v>2372.6</c:v>
                </c:pt>
                <c:pt idx="5">
                  <c:v>879.8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84837160"/>
        <c:axId val="505535472"/>
        <c:axId val="0"/>
      </c:bar3DChart>
      <c:catAx>
        <c:axId val="58483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535472"/>
        <c:crosses val="autoZero"/>
        <c:auto val="1"/>
        <c:lblAlgn val="ctr"/>
        <c:lblOffset val="100"/>
        <c:noMultiLvlLbl val="0"/>
      </c:catAx>
      <c:valAx>
        <c:axId val="50553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483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763529469385517"/>
          <c:y val="3.1052961605146465E-2"/>
          <c:w val="0.21634503611020353"/>
          <c:h val="5.4704673025850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Лист1!$A$3:$A$6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 - коммунального хозяйства</c:v>
                </c:pt>
              </c:strCache>
            </c:strRef>
          </c:cat>
          <c:val>
            <c:numRef>
              <c:f>Лист1!$B$3:$B$6</c:f>
              <c:numCache>
                <c:formatCode>#\ ##0.0</c:formatCode>
                <c:ptCount val="4"/>
                <c:pt idx="0">
                  <c:v>5841.9</c:v>
                </c:pt>
                <c:pt idx="1">
                  <c:v>652.9</c:v>
                </c:pt>
                <c:pt idx="2">
                  <c:v>29552.1</c:v>
                </c:pt>
                <c:pt idx="3">
                  <c:v>13417.8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Лист1!$A$3:$A$6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 - коммунального хозяйства</c:v>
                </c:pt>
              </c:strCache>
            </c:strRef>
          </c:cat>
          <c:val>
            <c:numRef>
              <c:f>Лист1!$C$3:$C$6</c:f>
              <c:numCache>
                <c:formatCode>#\ ##0.0</c:formatCode>
                <c:ptCount val="4"/>
                <c:pt idx="0">
                  <c:v>11051.4</c:v>
                </c:pt>
                <c:pt idx="1">
                  <c:v>135.1</c:v>
                </c:pt>
                <c:pt idx="2">
                  <c:v>31498.9</c:v>
                </c:pt>
                <c:pt idx="3">
                  <c:v>16308.8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Лист1!$A$3:$A$6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 - коммунального хозяйства</c:v>
                </c:pt>
              </c:strCache>
            </c:strRef>
          </c:cat>
          <c:val>
            <c:numRef>
              <c:f>Лист1!$D$3:$D$6</c:f>
              <c:numCache>
                <c:formatCode>#\ ##0.0</c:formatCode>
                <c:ptCount val="4"/>
                <c:pt idx="0">
                  <c:v>1274.2</c:v>
                </c:pt>
                <c:pt idx="1">
                  <c:v>24.3</c:v>
                </c:pt>
                <c:pt idx="2">
                  <c:v>29026</c:v>
                </c:pt>
                <c:pt idx="3">
                  <c:v>17489.3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5533120"/>
        <c:axId val="505533904"/>
        <c:axId val="0"/>
      </c:bar3DChart>
      <c:catAx>
        <c:axId val="505533120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533904"/>
        <c:crosses val="autoZero"/>
        <c:auto val="1"/>
        <c:lblAlgn val="ctr"/>
        <c:lblOffset val="100"/>
        <c:tickMarkSkip val="1000"/>
        <c:noMultiLvlLbl val="0"/>
      </c:catAx>
      <c:valAx>
        <c:axId val="505533904"/>
        <c:scaling>
          <c:orientation val="minMax"/>
          <c:max val="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53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293" cy="496960"/>
          </a:xfrm>
          <a:prstGeom prst="rect">
            <a:avLst/>
          </a:prstGeom>
        </p:spPr>
        <p:txBody>
          <a:bodyPr vert="horz" lIns="90432" tIns="45217" rIns="90432" bIns="45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7" y="1"/>
            <a:ext cx="2945293" cy="496960"/>
          </a:xfrm>
          <a:prstGeom prst="rect">
            <a:avLst/>
          </a:prstGeom>
        </p:spPr>
        <p:txBody>
          <a:bodyPr vert="horz" lIns="90432" tIns="45217" rIns="90432" bIns="45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69ED-1CB6-4B12-AC28-164194BDC2E8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06"/>
            <a:ext cx="2945293" cy="496960"/>
          </a:xfrm>
          <a:prstGeom prst="rect">
            <a:avLst/>
          </a:prstGeom>
        </p:spPr>
        <p:txBody>
          <a:bodyPr vert="horz" lIns="90432" tIns="45217" rIns="90432" bIns="45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7" y="9428106"/>
            <a:ext cx="2945293" cy="496960"/>
          </a:xfrm>
          <a:prstGeom prst="rect">
            <a:avLst/>
          </a:prstGeom>
        </p:spPr>
        <p:txBody>
          <a:bodyPr vert="horz" lIns="90432" tIns="45217" rIns="90432" bIns="45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A40E8C-5F2C-428D-8CE3-4516069EE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87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0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90BDB343-9BB9-478B-BD52-86A50F9FB109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3"/>
            <a:ext cx="2946400" cy="49680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145336BE-D4A8-47D8-91EA-9B14FD7B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C3953-D368-49C2-AF5A-D46D552912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9C3E-F95E-4203-8AF1-602BE8C8EC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9030"/>
      </p:ext>
    </p:extLst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C088-B9AA-40B4-9C4E-A7B70680ED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86C5-1406-4A94-88C2-2799359AD5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08223"/>
      </p:ext>
    </p:extLst>
  </p:cSld>
  <p:clrMapOvr>
    <a:masterClrMapping/>
  </p:clrMapOvr>
  <p:transition spd="med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A51D-F68D-4873-B24D-5B3F8FBCA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5156-96B8-4DEA-81A1-E63B7D686B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25094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BC96-F541-44BF-9F69-AAC49CE21D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CD81-5880-4BC4-BC98-C07511F9C0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29335"/>
      </p:ext>
    </p:extLst>
  </p:cSld>
  <p:clrMapOvr>
    <a:masterClrMapping/>
  </p:clrMapOvr>
  <p:transition spd="med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6514-8054-44A3-BD14-B0634A8D3C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C882-09B3-49AF-AD95-1C58EDFA5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5232"/>
      </p:ext>
    </p:extLst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B7C5-6FBF-472E-AE30-3AF5C41114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5268-54E3-4C16-BA06-41E1E41A00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372"/>
      </p:ext>
    </p:extLst>
  </p:cSld>
  <p:clrMapOvr>
    <a:masterClrMapping/>
  </p:clrMapOvr>
  <p:transition spd="med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3184-E210-4562-8259-1552E5EC24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ADA0-88CC-4C1F-9015-205B3E7137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5132"/>
      </p:ext>
    </p:extLst>
  </p:cSld>
  <p:clrMapOvr>
    <a:masterClrMapping/>
  </p:clrMapOvr>
  <p:transition spd="med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C81F-682F-4AB0-927B-A221EF620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5DFD-C182-4FE7-93C4-FE84A5AC1C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28665"/>
      </p:ext>
    </p:extLst>
  </p:cSld>
  <p:clrMapOvr>
    <a:masterClrMapping/>
  </p:clrMapOvr>
  <p:transition spd="med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4BE7-17DA-48FB-986A-6EBD1108EC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9E7D-4782-4997-AA21-7810FE1F5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95307"/>
      </p:ext>
    </p:extLst>
  </p:cSld>
  <p:clrMapOvr>
    <a:masterClrMapping/>
  </p:clrMapOvr>
  <p:transition spd="med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5526-25F5-4351-AE12-2EEB36F44B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396-87F5-4CBB-8D00-D73DC353B5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37821"/>
      </p:ext>
    </p:extLst>
  </p:cSld>
  <p:clrMapOvr>
    <a:masterClrMapping/>
  </p:clrMapOvr>
  <p:transition spd="med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71CB-AE78-4FEF-92C4-8E365F627C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C032-BA2C-4F4E-AB76-9AF203330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8657"/>
      </p:ext>
    </p:extLst>
  </p:cSld>
  <p:clrMapOvr>
    <a:masterClrMapping/>
  </p:clrMapOvr>
  <p:transition spd="med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A6232-D092-4389-9B02-2852D68885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E443C-E35A-48AE-9E3B-A932B07FE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0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0">
    <p:fad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5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3" y="-44359"/>
            <a:ext cx="9144000" cy="4985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Щекинский район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557664"/>
            <a:ext cx="9144000" cy="22791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sz="1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ru-RU" sz="1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ru-RU" sz="5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БЮДЖЕТ ДЛЯ ГРАЖДАН</a:t>
            </a:r>
          </a:p>
          <a:p>
            <a:pPr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к проекту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Решения Собрания депутатов МО р.п. Первома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ский «Об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исполнении бюджета муниципального образования рабочий поселок Первомайский Щекинского района за 2018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год»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9" name="Рисунок 6" descr="сок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8661" r="3415"/>
          <a:stretch>
            <a:fillRect/>
          </a:stretch>
        </p:blipFill>
        <p:spPr bwMode="auto">
          <a:xfrm>
            <a:off x="1" y="-24713"/>
            <a:ext cx="683568" cy="7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" y="116632"/>
            <a:ext cx="693275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0432" y="651944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7431" y="401524"/>
            <a:ext cx="9144000" cy="4782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Жилищно-коммунальное хозяйство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сок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148946" y="39682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294" y="1068784"/>
            <a:ext cx="83775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по подразделу «Жилищное хозяйство» производились на основании следующих нормативно-правовых актов: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Жилищным кодексом Российской Федерации от 29.12.2004 № 188-ФЗ;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Уставом муниципального образования;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Постановление Администрации МО р.п. Первомайский от 30.12.2014 года №355 «Об утверждении муниципальной программы «Улучшение жилищных условий граждан на территории муниципального образования рабочий поселок Первомайский Щекинского района»;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Постановление Администрации МО р.п. Первомайский от 30.12.2014 года №351 «Об утверждении муниципальной программы «Организация благоустройства территории МО р.п. Первомайский Щекинского района»;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Постановление Администрации МО р.п. Первомайский от 06.02.2015 года №19 «Об утверждении муниципальной программы «Развитие и поддержание информационных систем в муниципальном образовании рабочий поселок Первомайский Щекинского района»;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Постановление Администрации МО р.п. Первомайский от 31.07.2017 года №223 «Об утверждении муниципальной программы «Формирование современной городской среды в муниципальном образовании рабочий поселок Первомайский Щекинского района на 2018-2022 годы».</a:t>
            </a:r>
          </a:p>
        </p:txBody>
      </p:sp>
    </p:spTree>
    <p:extLst>
      <p:ext uri="{BB962C8B-B14F-4D97-AF65-F5344CB8AC3E}">
        <p14:creationId xmlns:p14="http://schemas.microsoft.com/office/powerpoint/2010/main" val="11783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" y="116632"/>
            <a:ext cx="693275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0432" y="651944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7431" y="401524"/>
            <a:ext cx="9144000" cy="4782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Жилищно-коммунальное хозяйство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сок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148946" y="39682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95609963"/>
              </p:ext>
            </p:extLst>
          </p:nvPr>
        </p:nvGraphicFramePr>
        <p:xfrm>
          <a:off x="785786" y="928670"/>
          <a:ext cx="771530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86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" y="116632"/>
            <a:ext cx="693275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0432" y="651944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7431" y="401524"/>
            <a:ext cx="9144000" cy="4782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Благоустройство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сок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148946" y="39682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795" y="889714"/>
            <a:ext cx="83775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рамках муниципальной целевой программы «Организация благоустройства территории МО р.п. Первомайский» был выполнены следующие мероприятия на сумму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29 026,0 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рублей: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оплату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потребленной электроэнергии на уличное освещение,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и ремонт уличного освещения,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тротуаров (парковая зона),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спиливание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деревьев,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сбора и вывоза мусора,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 массового отдыха,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приобретение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детских площадок,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аншлагов на жилые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дома, мероприятия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озеленению территории,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риобретение малых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архитектурных форм,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светодиодных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конструкций.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05958" y="3212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0" r="1990"/>
          <a:stretch/>
        </p:blipFill>
        <p:spPr bwMode="auto">
          <a:xfrm>
            <a:off x="5522303" y="3506746"/>
            <a:ext cx="3214514" cy="15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/>
          <a:stretch>
            <a:fillRect/>
          </a:stretch>
        </p:blipFill>
        <p:spPr bwMode="auto">
          <a:xfrm>
            <a:off x="5433572" y="5105868"/>
            <a:ext cx="2952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6925" t="23400" r="19288" b="16401"/>
          <a:stretch/>
        </p:blipFill>
        <p:spPr>
          <a:xfrm>
            <a:off x="203405" y="3467689"/>
            <a:ext cx="488314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04" y="3212976"/>
            <a:ext cx="4682562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Picture 46" descr="G:\КТОС Прогресс\Подростк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3964430" cy="297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28663" y="-24714"/>
            <a:ext cx="8215337" cy="9780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1616D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616D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Образование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8572560" cy="226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за отчетный период составили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159,5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рублей, в том числе: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Профессиональная подготовка, переподготовка и повышение квалификации 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31,5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тыс. рублей;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муниципальной целевой программы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социально – культурной работы с населением в муниципальном образовании рабочий поселок Первомайский Щекинского района»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128,0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1600" dirty="0"/>
          </a:p>
        </p:txBody>
      </p:sp>
      <p:pic>
        <p:nvPicPr>
          <p:cNvPr id="10" name="Рисунок 9" descr="сокр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142844" y="142852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95910" y="534988"/>
            <a:ext cx="9144000" cy="4183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Культурно-массовая работа</a:t>
            </a:r>
          </a:p>
        </p:txBody>
      </p:sp>
      <p:pic>
        <p:nvPicPr>
          <p:cNvPr id="3074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2948365" cy="21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9"/>
          <a:stretch/>
        </p:blipFill>
        <p:spPr>
          <a:xfrm>
            <a:off x="6858016" y="3429000"/>
            <a:ext cx="2080075" cy="25694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100010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организацию деятельности МКУК «ППБ» и МАУК «ДК «ХИМИК» в отчетном году было выделено более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13,0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рублей.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143380"/>
            <a:ext cx="2857520" cy="2186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1928802"/>
            <a:ext cx="2706850" cy="2030137"/>
          </a:xfrm>
          <a:prstGeom prst="rect">
            <a:avLst/>
          </a:prstGeom>
        </p:spPr>
      </p:pic>
      <p:pic>
        <p:nvPicPr>
          <p:cNvPr id="15" name="Рисунок 14" descr="сокр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214282" y="142852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1" y="4134256"/>
            <a:ext cx="3013895" cy="20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95910" y="534988"/>
            <a:ext cx="9144000" cy="4183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Физическая культура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6" y="3541130"/>
            <a:ext cx="4202323" cy="2617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49" y="1022842"/>
            <a:ext cx="4076339" cy="2413888"/>
          </a:xfrm>
          <a:prstGeom prst="rect">
            <a:avLst/>
          </a:prstGeom>
        </p:spPr>
      </p:pic>
      <p:pic>
        <p:nvPicPr>
          <p:cNvPr id="10" name="Рисунок 9" descr="сокр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142844" y="142852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schekino.su/images/d/de/%D0%94%D0%BE%D0%BC_%D1%81%D0%BF%D0%BE%D1%80%D1%82%D0%B0_%D0%AE%D0%B1%D0%B8%D0%BB%D0%B5%D0%B9%D0%BD%D1%8B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9" y="1051572"/>
            <a:ext cx="4037481" cy="23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ervomayskiy-mo.ru/wp-content/uploads/6-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93" y="3589713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330" y="405928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23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сок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0" y="0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1"/>
          <p:cNvSpPr txBox="1">
            <a:spLocks/>
          </p:cNvSpPr>
          <p:nvPr/>
        </p:nvSpPr>
        <p:spPr>
          <a:xfrm>
            <a:off x="4671072" y="1285860"/>
            <a:ext cx="4115770" cy="457561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Денежные средства направлены на реализацию Решений собрания депутатов МО р.п. Первомайский: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Решение Собрания депутатов МО р.п. Первомайский от 06.02.2015 года №9-46 «О предоставлении льгот по оплате за услуги бани №2, расположенной по адресу: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Щёкинский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МО р.п. Первомайский, ул. Октябрьская, д.33»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Решение Собрания депутатов МО р.п. Первомайский от 20.09.2012 года №44-212 «Об утверждении Положения о предоставлении средств материнского (семейного) капитала в МО р.п. Первомайский"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388389" y="1087452"/>
            <a:ext cx="3852620" cy="23549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7" y="3717032"/>
            <a:ext cx="3679823" cy="24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720" y="404664"/>
            <a:ext cx="828677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Положительные практики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</p:txBody>
      </p:sp>
      <p:pic>
        <p:nvPicPr>
          <p:cNvPr id="7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" y="116632"/>
            <a:ext cx="47731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rvomayskiy-mo.ru/wp-content/uploads/6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1" y="1035591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zetahimik.ru/wp-content/uploads/2011/10/ploshadka-pervomay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3" y="3711878"/>
            <a:ext cx="45282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chekino.su/images/d/de/%D0%94%D0%BE%D0%BC_%D1%81%D0%BF%D0%BE%D1%80%D1%82%D0%B0_%D0%AE%D0%B1%D0%B8%D0%BB%D0%B5%D0%B9%D0%BD%D1%8B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70" y="1047582"/>
            <a:ext cx="4037481" cy="23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-azot.ru/UserFiles/IMG_15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1878"/>
            <a:ext cx="398911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77937" y="6417767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17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6" descr="сок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8661" r="3415"/>
          <a:stretch>
            <a:fillRect/>
          </a:stretch>
        </p:blipFill>
        <p:spPr bwMode="auto">
          <a:xfrm>
            <a:off x="0" y="5012"/>
            <a:ext cx="683568" cy="7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6025" y="-19351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 Первомайский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1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1" y="1217346"/>
            <a:ext cx="8044873" cy="45441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3766" y="489685"/>
            <a:ext cx="7758138" cy="5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9" y="4771411"/>
            <a:ext cx="1584176" cy="1980220"/>
          </a:xfrm>
          <a:prstGeom prst="rect">
            <a:avLst/>
          </a:prstGeom>
        </p:spPr>
      </p:pic>
      <p:pic>
        <p:nvPicPr>
          <p:cNvPr id="9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" y="116632"/>
            <a:ext cx="47731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18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6" descr="сок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8661" r="3415"/>
          <a:stretch>
            <a:fillRect/>
          </a:stretch>
        </p:blipFill>
        <p:spPr bwMode="auto">
          <a:xfrm>
            <a:off x="30939" y="5012"/>
            <a:ext cx="683568" cy="7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72095" y="35332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 Первомайский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34375" y="371237"/>
            <a:ext cx="828677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Исполнение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доходов бюджета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за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2018 год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2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6" descr="сок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8661" r="3415"/>
          <a:stretch>
            <a:fillRect/>
          </a:stretch>
        </p:blipFill>
        <p:spPr bwMode="auto">
          <a:xfrm>
            <a:off x="8358" y="23591"/>
            <a:ext cx="683568" cy="7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64646"/>
              </p:ext>
            </p:extLst>
          </p:nvPr>
        </p:nvGraphicFramePr>
        <p:xfrm>
          <a:off x="0" y="1226525"/>
          <a:ext cx="9144000" cy="508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072"/>
                <a:gridCol w="1368152"/>
                <a:gridCol w="1368152"/>
                <a:gridCol w="1187624"/>
              </a:tblGrid>
              <a:tr h="5140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налога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Исполнено на </a:t>
                      </a:r>
                      <a:r>
                        <a:rPr lang="ru-RU" sz="1400" dirty="0" smtClean="0"/>
                        <a:t>01.01.2019 </a:t>
                      </a:r>
                      <a:r>
                        <a:rPr lang="ru-RU" sz="1400" dirty="0" smtClean="0"/>
                        <a:t>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</a:tr>
              <a:tr h="248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37 680,4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39 937,3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2 370,0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43 229,2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43 075,3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собственности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5 132,7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3 235,8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4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4 513,0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5 530,7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5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1 032,1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866,8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дотации бюджетам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2 055,9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1 983,7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денежных пожертвований, предоставляемых негосударственными организациями получателям средств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денежных пожертвований, предоставляемых физическими лицами получателям средств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1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96 745,9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98 024,3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95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1620" y="432644"/>
            <a:ext cx="828677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Структура доходов бюджета в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2018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году</a:t>
            </a:r>
          </a:p>
        </p:txBody>
      </p:sp>
      <p:pic>
        <p:nvPicPr>
          <p:cNvPr id="7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" y="116632"/>
            <a:ext cx="47731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6" descr="сок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8661" r="3415"/>
          <a:stretch>
            <a:fillRect/>
          </a:stretch>
        </p:blipFill>
        <p:spPr bwMode="auto">
          <a:xfrm>
            <a:off x="-272" y="0"/>
            <a:ext cx="683568" cy="7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44895294"/>
              </p:ext>
            </p:extLst>
          </p:nvPr>
        </p:nvGraphicFramePr>
        <p:xfrm>
          <a:off x="251520" y="908720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545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1620" y="432644"/>
            <a:ext cx="828677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Структура расходов бюджета в разрезе разделов классификации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</p:txBody>
      </p:sp>
      <p:pic>
        <p:nvPicPr>
          <p:cNvPr id="7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" y="116632"/>
            <a:ext cx="47731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4177" y="645333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4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6" descr="сок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8661" r="3415"/>
          <a:stretch>
            <a:fillRect/>
          </a:stretch>
        </p:blipFill>
        <p:spPr bwMode="auto">
          <a:xfrm>
            <a:off x="-272" y="0"/>
            <a:ext cx="683568" cy="7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89987"/>
              </p:ext>
            </p:extLst>
          </p:nvPr>
        </p:nvGraphicFramePr>
        <p:xfrm>
          <a:off x="411621" y="1008720"/>
          <a:ext cx="7904795" cy="49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8491"/>
                <a:gridCol w="862178"/>
                <a:gridCol w="1085676"/>
                <a:gridCol w="788450"/>
              </a:tblGrid>
              <a:tr h="3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01.01.19г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14 957,3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12 874,5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205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14 121,0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12 962,5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73 424,1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47 813,8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14 626,9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13 357,0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3 135,0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2 823,3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44" marR="46744" marT="0" marB="0"/>
                </a:tc>
              </a:tr>
              <a:tr h="199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Расходы, всего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121 959,3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r>
                        <a:rPr lang="ru-RU" sz="1200" b="1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294,8</a:t>
                      </a:r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74,9</a:t>
                      </a:r>
                      <a:r>
                        <a:rPr lang="ru-RU" sz="12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570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0931" y="6567408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287054"/>
            <a:ext cx="8532439" cy="4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сок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0" y="1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788534"/>
            <a:ext cx="8597300" cy="285658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ассигнования направлены на: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(представительных) органов государственной власти и представительных органов 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– 1 140,9 тыс. рублей;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6 772,6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собственности муниципального образования рабочий поселок Первомайский Щекинского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2 590,1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поддержание информационных систем в муниципальном образовании рабочий поселок Первомайский Щекинского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841,1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организаций в муниципальном образовании рабочий поселок Первомайский Щекинского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104,7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о деятельности органов местного самоуправления МО р.п. Первомайский Щекинского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146,7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 деятельности на территории муниципального образования рабочий поселок Первомайский Щёкинского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44,5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741,3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492,6 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40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0931" y="6567408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1" y="500604"/>
            <a:ext cx="8532439" cy="4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сок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0" y="1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194359"/>
            <a:ext cx="8597300" cy="28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освоены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399,1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тыс. рублей, что составляет 100,0% от годового плана. Средства направлялись на оплату труда и начисления на оплату труда военно-учетного стола Администрации МО р.п. Первомайский, а также выполнение полномочий в рамках Федерального закона от 06.10.2003 года №131-ФЗ «Об общих принципах организации местного самоуправления в Российской Федерации».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5" y="2593892"/>
            <a:ext cx="3689598" cy="3883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5350" r="9838" b="10100"/>
          <a:stretch/>
        </p:blipFill>
        <p:spPr>
          <a:xfrm>
            <a:off x="4463062" y="3080389"/>
            <a:ext cx="4304693" cy="29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87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0931" y="6567408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287054"/>
            <a:ext cx="8532439" cy="4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сок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0" y="1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194359"/>
            <a:ext cx="8597300" cy="28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142,6 тыс. рублей направлены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защиты населения и территории МО р.п. Первомайский от чрезвычайных ситуаций природного и техногенного характера, терроризма и экстремизма на территории МО р.п.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Первомайский»  и на 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полномочий по решению вопросов местного значения в соответствии с заключенными соглашениями (полномочия по созданию, содержанию и организации деятельности аварийно-спасательных служб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3098700"/>
            <a:ext cx="8567936" cy="3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300" b="1" dirty="0" smtClean="0">
                <a:solidFill>
                  <a:srgbClr val="FF0000"/>
                </a:solidFill>
              </a:rPr>
              <a:t>      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Работа в области гражданской обороны и защиты населения</a:t>
            </a:r>
            <a:endParaRPr lang="ru-RU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15555" r="30009" b="982"/>
          <a:stretch/>
        </p:blipFill>
        <p:spPr>
          <a:xfrm>
            <a:off x="6312757" y="3721299"/>
            <a:ext cx="2758949" cy="25241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86" y="3721299"/>
            <a:ext cx="3213220" cy="2409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3721299"/>
            <a:ext cx="2941417" cy="22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0931" y="6567408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287054"/>
            <a:ext cx="8532439" cy="4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сок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0" y="1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46951" y="692696"/>
            <a:ext cx="8597300" cy="162257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еализацию муниципальной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«Организация благоустройства территории МО р.п. Первомайский Щекинского района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- 12 878,4 тыс. рублей;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программы «Развитие субъектов малого и среднего предпринимательства на территории МО р.п. Первомайский Щекинского района»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37,0тыс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непрограммных мероприятий в сумме 47,1 тыс. рублей (за счет иных межбюджетных трансфертов на реализацию мероприятий по применению информационных технологий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36726659"/>
              </p:ext>
            </p:extLst>
          </p:nvPr>
        </p:nvGraphicFramePr>
        <p:xfrm>
          <a:off x="388389" y="2313649"/>
          <a:ext cx="8064895" cy="475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3330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=ДОКУМЕНТЫ=\=2015 год=\+++++++++++++++++СЛАЙДЫ_УКАЗЫ_АВГУСТ+++++\++ОТ_Кожемяко\ШАБЛОН\Герб_Щекин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" y="116632"/>
            <a:ext cx="693275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-247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МО р.п. Первомайский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0432" y="6519446"/>
            <a:ext cx="4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7431" y="401524"/>
            <a:ext cx="9144000" cy="4782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и средний бизнес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2" y="2466443"/>
            <a:ext cx="2035885" cy="15269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3" y="4479243"/>
            <a:ext cx="2007143" cy="150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06661"/>
            <a:ext cx="1944215" cy="1505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66443"/>
            <a:ext cx="2035885" cy="15269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59" y="2458122"/>
            <a:ext cx="2046981" cy="15352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59" y="2458122"/>
            <a:ext cx="2054818" cy="15411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97" y="4474923"/>
            <a:ext cx="2112336" cy="15053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24111"/>
          <a:stretch/>
        </p:blipFill>
        <p:spPr>
          <a:xfrm>
            <a:off x="7013740" y="4474923"/>
            <a:ext cx="1912880" cy="1568835"/>
          </a:xfrm>
          <a:prstGeom prst="rect">
            <a:avLst/>
          </a:prstGeom>
        </p:spPr>
      </p:pic>
      <p:pic>
        <p:nvPicPr>
          <p:cNvPr id="23" name="Рисунок 22" descr="сок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8661" r="3415"/>
          <a:stretch/>
        </p:blipFill>
        <p:spPr bwMode="auto">
          <a:xfrm>
            <a:off x="148946" y="39682"/>
            <a:ext cx="77677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294" y="1068784"/>
            <a:ext cx="8432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Кассовый расход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37,0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рублей. Указанные бюджетные ассигнования направлены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муниципальной целевой программы «Развитие субъектов малого и среднего предпринимательства»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–37,0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 (проведение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конкурсов 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,0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рублей).</a:t>
            </a:r>
            <a:endParaRPr lang="ru-RU" sz="16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версия_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5584</TotalTime>
  <Words>1165</Words>
  <Application>Microsoft Office PowerPoint</Application>
  <PresentationFormat>Экран (4:3)</PresentationFormat>
  <Paragraphs>241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Times New Roman</vt:lpstr>
      <vt:lpstr>Wingdings</vt:lpstr>
      <vt:lpstr>Презентация_версия_003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Адм3</dc:creator>
  <cp:lastModifiedBy>Катерина</cp:lastModifiedBy>
  <cp:revision>920</cp:revision>
  <cp:lastPrinted>2019-01-14T09:22:01Z</cp:lastPrinted>
  <dcterms:created xsi:type="dcterms:W3CDTF">2015-04-01T11:44:51Z</dcterms:created>
  <dcterms:modified xsi:type="dcterms:W3CDTF">2019-04-30T08:22:09Z</dcterms:modified>
</cp:coreProperties>
</file>