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handoutMasterIdLst>
    <p:handoutMasterId r:id="rId36"/>
  </p:handoutMasterIdLst>
  <p:sldIdLst>
    <p:sldId id="392" r:id="rId2"/>
    <p:sldId id="387" r:id="rId3"/>
    <p:sldId id="569" r:id="rId4"/>
    <p:sldId id="571" r:id="rId5"/>
    <p:sldId id="568" r:id="rId6"/>
    <p:sldId id="407" r:id="rId7"/>
    <p:sldId id="512" r:id="rId8"/>
    <p:sldId id="513" r:id="rId9"/>
    <p:sldId id="572" r:id="rId10"/>
    <p:sldId id="573" r:id="rId11"/>
    <p:sldId id="574" r:id="rId12"/>
    <p:sldId id="570" r:id="rId13"/>
    <p:sldId id="544" r:id="rId14"/>
    <p:sldId id="547" r:id="rId15"/>
    <p:sldId id="497" r:id="rId16"/>
    <p:sldId id="575" r:id="rId17"/>
    <p:sldId id="531" r:id="rId18"/>
    <p:sldId id="526" r:id="rId19"/>
    <p:sldId id="546" r:id="rId20"/>
    <p:sldId id="576" r:id="rId21"/>
    <p:sldId id="426" r:id="rId22"/>
    <p:sldId id="496" r:id="rId23"/>
    <p:sldId id="429" r:id="rId24"/>
    <p:sldId id="495" r:id="rId25"/>
    <p:sldId id="482" r:id="rId26"/>
    <p:sldId id="470" r:id="rId27"/>
    <p:sldId id="505" r:id="rId28"/>
    <p:sldId id="577" r:id="rId29"/>
    <p:sldId id="468" r:id="rId30"/>
    <p:sldId id="520" r:id="rId31"/>
    <p:sldId id="517" r:id="rId32"/>
    <p:sldId id="578" r:id="rId33"/>
    <p:sldId id="402" r:id="rId34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17EEF68-BBB3-47B3-8FD1-EB2861F38C48}">
          <p14:sldIdLst>
            <p14:sldId id="392"/>
            <p14:sldId id="387"/>
            <p14:sldId id="569"/>
            <p14:sldId id="571"/>
            <p14:sldId id="568"/>
            <p14:sldId id="407"/>
            <p14:sldId id="512"/>
            <p14:sldId id="513"/>
            <p14:sldId id="572"/>
            <p14:sldId id="573"/>
            <p14:sldId id="574"/>
            <p14:sldId id="570"/>
            <p14:sldId id="544"/>
            <p14:sldId id="547"/>
            <p14:sldId id="497"/>
            <p14:sldId id="575"/>
            <p14:sldId id="531"/>
            <p14:sldId id="526"/>
            <p14:sldId id="546"/>
            <p14:sldId id="576"/>
            <p14:sldId id="426"/>
            <p14:sldId id="496"/>
            <p14:sldId id="429"/>
            <p14:sldId id="495"/>
            <p14:sldId id="482"/>
            <p14:sldId id="470"/>
            <p14:sldId id="505"/>
            <p14:sldId id="577"/>
            <p14:sldId id="468"/>
            <p14:sldId id="520"/>
          </p14:sldIdLst>
        </p14:section>
        <p14:section name="Раздел без заголовка" id="{B5A09436-8F99-4E6E-942F-68C638395F80}">
          <p14:sldIdLst>
            <p14:sldId id="517"/>
            <p14:sldId id="578"/>
            <p14:sldId id="4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ева" initials="И.И." lastIdx="1" clrIdx="0">
    <p:extLst>
      <p:ext uri="{19B8F6BF-5375-455C-9EA6-DF929625EA0E}">
        <p15:presenceInfo xmlns:p15="http://schemas.microsoft.com/office/powerpoint/2012/main" userId="Васильев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3D3C"/>
    <a:srgbClr val="006600"/>
    <a:srgbClr val="1B6B2A"/>
    <a:srgbClr val="1A4814"/>
    <a:srgbClr val="336600"/>
    <a:srgbClr val="1D50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98" autoAdjust="0"/>
    <p:restoredTop sz="94660"/>
  </p:normalViewPr>
  <p:slideViewPr>
    <p:cSldViewPr>
      <p:cViewPr varScale="1">
        <p:scale>
          <a:sx n="115" d="100"/>
          <a:sy n="115" d="100"/>
        </p:scale>
        <p:origin x="130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7215715223097109E-2"/>
          <c:y val="0.13677805118110237"/>
          <c:w val="0.88986761811023618"/>
          <c:h val="0.78913828740157477"/>
        </c:manualLayout>
      </c:layout>
      <c:line3D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мужчины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m/d/yyyy</c:formatCode>
                <c:ptCount val="4"/>
                <c:pt idx="0">
                  <c:v>42736</c:v>
                </c:pt>
                <c:pt idx="1">
                  <c:v>43101</c:v>
                </c:pt>
                <c:pt idx="2">
                  <c:v>43466</c:v>
                </c:pt>
                <c:pt idx="3">
                  <c:v>44013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4189</c:v>
                </c:pt>
                <c:pt idx="1">
                  <c:v>4121</c:v>
                </c:pt>
                <c:pt idx="2">
                  <c:v>4116</c:v>
                </c:pt>
                <c:pt idx="3">
                  <c:v>4021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F04-46AB-A1C6-C56AB5BBE54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женщины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m/d/yyyy</c:formatCode>
                <c:ptCount val="4"/>
                <c:pt idx="0">
                  <c:v>42736</c:v>
                </c:pt>
                <c:pt idx="1">
                  <c:v>43101</c:v>
                </c:pt>
                <c:pt idx="2">
                  <c:v>43466</c:v>
                </c:pt>
                <c:pt idx="3">
                  <c:v>44013</c:v>
                </c:pt>
              </c:numCache>
            </c:numRef>
          </c:cat>
          <c:val>
            <c:numRef>
              <c:f>Лист1!$C$2:$C$5</c:f>
              <c:numCache>
                <c:formatCode>#,##0</c:formatCode>
                <c:ptCount val="4"/>
                <c:pt idx="0">
                  <c:v>5265</c:v>
                </c:pt>
                <c:pt idx="1">
                  <c:v>5194</c:v>
                </c:pt>
                <c:pt idx="2">
                  <c:v>5134</c:v>
                </c:pt>
                <c:pt idx="3">
                  <c:v>5041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F04-46AB-A1C6-C56AB5BBE54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298767984"/>
        <c:axId val="298770336"/>
        <c:axId val="81955808"/>
      </c:line3DChart>
      <c:dateAx>
        <c:axId val="298767984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8770336"/>
        <c:crosses val="autoZero"/>
        <c:auto val="1"/>
        <c:lblOffset val="100"/>
        <c:baseTimeUnit val="years"/>
      </c:dateAx>
      <c:valAx>
        <c:axId val="298770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8767984"/>
        <c:crosses val="autoZero"/>
        <c:crossBetween val="between"/>
      </c:valAx>
      <c:serAx>
        <c:axId val="8195580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8770336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385859580052491"/>
          <c:y val="0.9360501968503937"/>
          <c:w val="0.31228280839895012"/>
          <c:h val="6.39498031496062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631812953984893E-2"/>
          <c:y val="0.11888665977748551"/>
          <c:w val="0.9030005411347205"/>
          <c:h val="0.708768946850393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282-4BCF-97C3-FF8836A5D71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282-4BCF-97C3-FF8836A5D71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282-4BCF-97C3-FF8836A5D71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282-4BCF-97C3-FF8836A5D719}"/>
              </c:ext>
            </c:extLst>
          </c:dPt>
          <c:dLbls>
            <c:dLbl>
              <c:idx val="0"/>
              <c:layout>
                <c:manualLayout>
                  <c:x val="1.3464754996590342E-2"/>
                  <c:y val="-9.9261200625171413E-4"/>
                </c:manualLayout>
              </c:layout>
              <c:spPr>
                <a:noFill/>
                <a:ln>
                  <a:noFill/>
                </a:ln>
                <a:effectLst>
                  <a:outerShdw sx="1000" sy="1000" algn="tl" rotWithShape="0">
                    <a:prstClr val="black"/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282-4BCF-97C3-FF8836A5D719}"/>
                </c:ext>
              </c:extLst>
            </c:dLbl>
            <c:dLbl>
              <c:idx val="1"/>
              <c:layout>
                <c:manualLayout>
                  <c:x val="1.8850656995226429E-2"/>
                  <c:y val="-6.092017665960730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282-4BCF-97C3-FF8836A5D719}"/>
                </c:ext>
              </c:extLst>
            </c:dLbl>
            <c:dLbl>
              <c:idx val="2"/>
              <c:layout>
                <c:manualLayout>
                  <c:x val="4.9873299934333204E-18"/>
                  <c:y val="1.32373003644722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954009485972907"/>
                      <c:h val="4.834135246156299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282-4BCF-97C3-FF8836A5D719}"/>
                </c:ext>
              </c:extLst>
            </c:dLbl>
            <c:dLbl>
              <c:idx val="3"/>
              <c:layout>
                <c:manualLayout>
                  <c:x val="0"/>
                  <c:y val="5.065170835729417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282-4BCF-97C3-FF8836A5D719}"/>
                </c:ext>
              </c:extLst>
            </c:dLbl>
            <c:spPr>
              <a:noFill/>
              <a:ln>
                <a:noFill/>
              </a:ln>
              <a:effectLst>
                <a:outerShdw sx="1000" sy="1000" algn="tl" rotWithShape="0">
                  <a:prstClr val="black"/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109.2</c:v>
                </c:pt>
                <c:pt idx="1">
                  <c:v>91.3</c:v>
                </c:pt>
                <c:pt idx="2">
                  <c:v>117.8</c:v>
                </c:pt>
                <c:pt idx="3">
                  <c:v>124.5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282-4BCF-97C3-FF8836A5D7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98787112"/>
        <c:axId val="617909384"/>
      </c:barChart>
      <c:catAx>
        <c:axId val="298787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7909384"/>
        <c:crosses val="autoZero"/>
        <c:auto val="1"/>
        <c:lblAlgn val="ctr"/>
        <c:lblOffset val="100"/>
        <c:noMultiLvlLbl val="0"/>
      </c:catAx>
      <c:valAx>
        <c:axId val="617909384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8787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Структура расходов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9476651031829798"/>
          <c:y val="0.15395985569602852"/>
          <c:w val="0.68869886852849682"/>
          <c:h val="0.67467339384256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1B0-4AA8-9A3A-F34F1270D93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1B0-4AA8-9A3A-F34F1270D93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1B0-4AA8-9A3A-F34F1270D933}"/>
              </c:ext>
            </c:extLst>
          </c:dPt>
          <c:dPt>
            <c:idx val="3"/>
            <c:invertIfNegative val="0"/>
            <c:bubble3D val="0"/>
            <c:explosion val="4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1B0-4AA8-9A3A-F34F1270D933}"/>
              </c:ext>
            </c:extLst>
          </c:dPt>
          <c:dLbls>
            <c:dLbl>
              <c:idx val="10"/>
              <c:layout>
                <c:manualLayout>
                  <c:x val="-6.3382714420619934E-2"/>
                  <c:y val="-3.01583073669779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1B0-4AA8-9A3A-F34F1270D9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Лист1!$A$2:$A$12</c:f>
              <c:strCache>
                <c:ptCount val="11"/>
                <c:pt idx="1">
                  <c:v>СМИ</c:v>
                </c:pt>
                <c:pt idx="2">
                  <c:v>Нац.эк-к</c:v>
                </c:pt>
                <c:pt idx="3">
                  <c:v>Образование</c:v>
                </c:pt>
                <c:pt idx="4">
                  <c:v>Соц.политика</c:v>
                </c:pt>
                <c:pt idx="5">
                  <c:v>Нац. безопасность</c:v>
                </c:pt>
                <c:pt idx="6">
                  <c:v>Спорт</c:v>
                </c:pt>
                <c:pt idx="7">
                  <c:v>Культура</c:v>
                </c:pt>
                <c:pt idx="8">
                  <c:v>Общегос. вопросы</c:v>
                </c:pt>
                <c:pt idx="9">
                  <c:v>Нац. эк-ка</c:v>
                </c:pt>
                <c:pt idx="10">
                  <c:v>ЖКХ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1">
                  <c:v>1.4</c:v>
                </c:pt>
                <c:pt idx="2">
                  <c:v>1.7</c:v>
                </c:pt>
                <c:pt idx="3">
                  <c:v>2.5</c:v>
                </c:pt>
                <c:pt idx="4">
                  <c:v>2.6</c:v>
                </c:pt>
                <c:pt idx="5">
                  <c:v>3.8</c:v>
                </c:pt>
                <c:pt idx="6">
                  <c:v>9.6999999999999993</c:v>
                </c:pt>
                <c:pt idx="7">
                  <c:v>59.3</c:v>
                </c:pt>
                <c:pt idx="8">
                  <c:v>60.4</c:v>
                </c:pt>
                <c:pt idx="9">
                  <c:v>86.3</c:v>
                </c:pt>
                <c:pt idx="10">
                  <c:v>214.9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1B0-4AA8-9A3A-F34F1270D9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617910952"/>
        <c:axId val="617911344"/>
      </c:barChart>
      <c:catAx>
        <c:axId val="6179109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7911344"/>
        <c:crosses val="autoZero"/>
        <c:auto val="1"/>
        <c:lblAlgn val="ctr"/>
        <c:lblOffset val="100"/>
        <c:noMultiLvlLbl val="0"/>
      </c:catAx>
      <c:valAx>
        <c:axId val="617911344"/>
        <c:scaling>
          <c:orientation val="minMax"/>
          <c:max val="220"/>
          <c:min val="0"/>
        </c:scaling>
        <c:delete val="1"/>
        <c:axPos val="b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61791095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861030506968153E-2"/>
          <c:y val="0.20132281411979988"/>
          <c:w val="0.9342351791420539"/>
          <c:h val="0.7054975550597100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500-4070-8FDA-EB61BF196B3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500-4070-8FDA-EB61BF196B3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500-4070-8FDA-EB61BF196B3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500-4070-8FDA-EB61BF196B3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письменных</c:v>
                </c:pt>
                <c:pt idx="1">
                  <c:v>на личном приеме</c:v>
                </c:pt>
                <c:pt idx="2">
                  <c:v>по телефону "Доверия"</c:v>
                </c:pt>
                <c:pt idx="3">
                  <c:v>электронная приемная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452</c:v>
                </c:pt>
                <c:pt idx="1">
                  <c:v>24</c:v>
                </c:pt>
                <c:pt idx="2">
                  <c:v>124</c:v>
                </c:pt>
                <c:pt idx="3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500-4070-8FDA-EB61BF196B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5929387475465697E-2"/>
          <c:y val="0.21776627838223933"/>
          <c:w val="0.93937306892700534"/>
          <c:h val="0.7054975550597100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286-4BC8-9FD2-F4E2D9A715D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286-4BC8-9FD2-F4E2D9A715D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286-4BC8-9FD2-F4E2D9A715D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286-4BC8-9FD2-F4E2D9A715D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письменных</c:v>
                </c:pt>
                <c:pt idx="1">
                  <c:v>на личном приеме</c:v>
                </c:pt>
                <c:pt idx="2">
                  <c:v>по телефону "Доверия"</c:v>
                </c:pt>
                <c:pt idx="3">
                  <c:v>электронная приемная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206</c:v>
                </c:pt>
                <c:pt idx="1">
                  <c:v>22</c:v>
                </c:pt>
                <c:pt idx="2">
                  <c:v>151</c:v>
                </c:pt>
                <c:pt idx="3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286-4BC8-9FD2-F4E2D9A715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5294955692845992"/>
          <c:y val="0.599655802013596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2332595799284736E-2"/>
          <c:w val="0.82137079017141712"/>
          <c:h val="0.53468383189500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826-457A-92E8-69A65F82B20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826-457A-92E8-69A65F82B20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826-457A-92E8-69A65F82B20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826-457A-92E8-69A65F82B20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826-457A-92E8-69A65F82B20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8826-457A-92E8-69A65F82B203}"/>
              </c:ext>
            </c:extLst>
          </c:dPt>
          <c:dLbls>
            <c:dLbl>
              <c:idx val="5"/>
              <c:layout>
                <c:manualLayout>
                  <c:x val="1.3935048414539426E-2"/>
                  <c:y val="9.9207761362543525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826-457A-92E8-69A65F82B2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письменных</c:v>
                </c:pt>
                <c:pt idx="1">
                  <c:v>на личном приеме</c:v>
                </c:pt>
                <c:pt idx="2">
                  <c:v>по телефону "Доверия"</c:v>
                </c:pt>
                <c:pt idx="3">
                  <c:v>электронная приёмная</c:v>
                </c:pt>
                <c:pt idx="4">
                  <c:v>администрация и прокуратура</c:v>
                </c:pt>
                <c:pt idx="5">
                  <c:v>правительство ТО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166</c:v>
                </c:pt>
                <c:pt idx="1">
                  <c:v>34</c:v>
                </c:pt>
                <c:pt idx="2">
                  <c:v>151</c:v>
                </c:pt>
                <c:pt idx="3">
                  <c:v>30</c:v>
                </c:pt>
                <c:pt idx="4">
                  <c:v>123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826-457A-92E8-69A65F82B2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59821620762305383"/>
          <c:y val="0.42512478652538133"/>
          <c:w val="0.399463144642136"/>
          <c:h val="0.572723368488004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5684117485360076"/>
          <c:y val="0.809005947692421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0072545073645857E-2"/>
          <c:y val="9.5486393650008369E-2"/>
          <c:w val="0.8344346269163786"/>
          <c:h val="0.676613706347851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75F-4BEA-960F-43BCD215CD3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75F-4BEA-960F-43BCD215CD3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75F-4BEA-960F-43BCD215CD3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75F-4BEA-960F-43BCD215CD3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75F-4BEA-960F-43BCD215CD3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154</c:v>
                </c:pt>
                <c:pt idx="1">
                  <c:v>14</c:v>
                </c:pt>
                <c:pt idx="2">
                  <c:v>134</c:v>
                </c:pt>
                <c:pt idx="3">
                  <c:v>138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75F-4BEA-960F-43BCD215CD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136.1</c:v>
                </c:pt>
                <c:pt idx="1">
                  <c:v>126</c:v>
                </c:pt>
                <c:pt idx="2">
                  <c:v>129.6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BC-498B-BB21-C81AED15033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183.4</c:v>
                </c:pt>
                <c:pt idx="1">
                  <c:v>126</c:v>
                </c:pt>
                <c:pt idx="2">
                  <c:v>129.6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BC-498B-BB21-C81AED1503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1087280"/>
        <c:axId val="621087672"/>
      </c:barChart>
      <c:catAx>
        <c:axId val="621087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1087672"/>
        <c:crosses val="autoZero"/>
        <c:auto val="1"/>
        <c:lblAlgn val="ctr"/>
        <c:lblOffset val="100"/>
        <c:noMultiLvlLbl val="0"/>
      </c:catAx>
      <c:valAx>
        <c:axId val="621087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Млн.   руб</a:t>
                </a:r>
              </a:p>
            </c:rich>
          </c:tx>
          <c:layout>
            <c:manualLayout>
              <c:xMode val="edge"/>
              <c:yMode val="edge"/>
              <c:x val="6.4661580634518493E-3"/>
              <c:y val="2.135698421292740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1087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Возрастной состав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8316270257183082"/>
          <c:y val="9.1787968471597259E-2"/>
          <c:w val="0.80537675472581893"/>
          <c:h val="0.7232301709954975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от о до 15 лет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Лист1!$A$2:$A$5</c:f>
              <c:strCache>
                <c:ptCount val="4"/>
                <c:pt idx="0">
                  <c:v> 01.01.2017</c:v>
                </c:pt>
                <c:pt idx="1">
                  <c:v> 01.01.2018</c:v>
                </c:pt>
                <c:pt idx="2">
                  <c:v> 01.01.2019</c:v>
                </c:pt>
                <c:pt idx="3">
                  <c:v> 01.07.2020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1077</c:v>
                </c:pt>
                <c:pt idx="1">
                  <c:v>1063</c:v>
                </c:pt>
                <c:pt idx="2">
                  <c:v>981</c:v>
                </c:pt>
                <c:pt idx="3">
                  <c:v>981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D7C-4BF1-BD4B-4EDABB7A125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 16 до 60 лет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Лист1!$A$2:$A$5</c:f>
              <c:strCache>
                <c:ptCount val="4"/>
                <c:pt idx="0">
                  <c:v> 01.01.2017</c:v>
                </c:pt>
                <c:pt idx="1">
                  <c:v> 01.01.2018</c:v>
                </c:pt>
                <c:pt idx="2">
                  <c:v> 01.01.2019</c:v>
                </c:pt>
                <c:pt idx="3">
                  <c:v> 01.07.2020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5928</c:v>
                </c:pt>
                <c:pt idx="1">
                  <c:v>5840</c:v>
                </c:pt>
                <c:pt idx="2">
                  <c:v>5521</c:v>
                </c:pt>
                <c:pt idx="3">
                  <c:v>5521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D7C-4BF1-BD4B-4EDABB7A125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от 61 до 70 лет</c:v>
                </c:pt>
              </c:strCache>
            </c:strRef>
          </c:tx>
          <c:spPr>
            <a:ln w="444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Лист1!$A$2:$A$5</c:f>
              <c:strCache>
                <c:ptCount val="4"/>
                <c:pt idx="0">
                  <c:v> 01.01.2017</c:v>
                </c:pt>
                <c:pt idx="1">
                  <c:v> 01.01.2018</c:v>
                </c:pt>
                <c:pt idx="2">
                  <c:v> 01.01.2019</c:v>
                </c:pt>
                <c:pt idx="3">
                  <c:v> 01.07.2020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1182</c:v>
                </c:pt>
                <c:pt idx="1">
                  <c:v>1164</c:v>
                </c:pt>
                <c:pt idx="2">
                  <c:v>1441</c:v>
                </c:pt>
                <c:pt idx="3">
                  <c:v>1441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D7C-4BF1-BD4B-4EDABB7A125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старше 70 лет</c:v>
                </c:pt>
              </c:strCache>
            </c:strRef>
          </c:tx>
          <c:spPr>
            <a:ln w="444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Лист1!$A$2:$A$5</c:f>
              <c:strCache>
                <c:ptCount val="4"/>
                <c:pt idx="0">
                  <c:v> 01.01.2017</c:v>
                </c:pt>
                <c:pt idx="1">
                  <c:v> 01.01.2018</c:v>
                </c:pt>
                <c:pt idx="2">
                  <c:v> 01.01.2019</c:v>
                </c:pt>
                <c:pt idx="3">
                  <c:v> 01.07.2020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1267</c:v>
                </c:pt>
                <c:pt idx="1">
                  <c:v>1248</c:v>
                </c:pt>
                <c:pt idx="2">
                  <c:v>1112</c:v>
                </c:pt>
                <c:pt idx="3">
                  <c:v>1112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D7C-4BF1-BD4B-4EDABB7A12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7614304"/>
        <c:axId val="147613912"/>
      </c:lineChart>
      <c:catAx>
        <c:axId val="1476143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7613912"/>
        <c:crosses val="autoZero"/>
        <c:auto val="1"/>
        <c:lblAlgn val="ctr"/>
        <c:lblOffset val="10"/>
        <c:tickLblSkip val="1"/>
        <c:noMultiLvlLbl val="0"/>
      </c:catAx>
      <c:valAx>
        <c:axId val="147613912"/>
        <c:scaling>
          <c:orientation val="minMax"/>
        </c:scaling>
        <c:delete val="0"/>
        <c:axPos val="l"/>
        <c:majorGridlines>
          <c:spPr>
            <a:ln w="3175" cap="rnd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7614304"/>
        <c:crosses val="autoZero"/>
        <c:crossBetween val="between"/>
        <c:majorUnit val="500"/>
        <c:minorUnit val="5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Средний</a:t>
            </a:r>
            <a:r>
              <a:rPr lang="ru-RU" baseline="0" dirty="0" smtClean="0"/>
              <a:t> возраст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8596214177260728"/>
          <c:y val="0.12647841382651417"/>
          <c:w val="0.80537675472581893"/>
          <c:h val="0.7232301709954975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возраст</c:v>
                </c:pt>
              </c:strCache>
            </c:strRef>
          </c:tx>
          <c:spPr>
            <a:ln w="444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01.01.2017</c:v>
                </c:pt>
                <c:pt idx="1">
                  <c:v> 01.01.2018</c:v>
                </c:pt>
                <c:pt idx="2">
                  <c:v> 01.01.2019</c:v>
                </c:pt>
                <c:pt idx="3">
                  <c:v> 01.07.2020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45.3</c:v>
                </c:pt>
                <c:pt idx="1">
                  <c:v>43</c:v>
                </c:pt>
                <c:pt idx="2">
                  <c:v>43.4</c:v>
                </c:pt>
                <c:pt idx="3">
                  <c:v>44.4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F802-4F1F-93F7-ECDE768D8A6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Лист1!$A$2:$A$5</c:f>
              <c:strCache>
                <c:ptCount val="4"/>
                <c:pt idx="0">
                  <c:v>01.01.2017</c:v>
                </c:pt>
                <c:pt idx="1">
                  <c:v> 01.01.2018</c:v>
                </c:pt>
                <c:pt idx="2">
                  <c:v> 01.01.2019</c:v>
                </c:pt>
                <c:pt idx="3">
                  <c:v> 01.07.2020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802-4F1F-93F7-ECDE768D8A6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Лист1!$A$2:$A$5</c:f>
              <c:strCache>
                <c:ptCount val="4"/>
                <c:pt idx="0">
                  <c:v>01.01.2017</c:v>
                </c:pt>
                <c:pt idx="1">
                  <c:v> 01.01.2018</c:v>
                </c:pt>
                <c:pt idx="2">
                  <c:v> 01.01.2019</c:v>
                </c:pt>
                <c:pt idx="3">
                  <c:v> 01.07.2020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802-4F1F-93F7-ECDE768D8A6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Столбец3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Лист1!$A$2:$A$5</c:f>
              <c:strCache>
                <c:ptCount val="4"/>
                <c:pt idx="0">
                  <c:v>01.01.2017</c:v>
                </c:pt>
                <c:pt idx="1">
                  <c:v> 01.01.2018</c:v>
                </c:pt>
                <c:pt idx="2">
                  <c:v> 01.01.2019</c:v>
                </c:pt>
                <c:pt idx="3">
                  <c:v> 01.07.2020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802-4F1F-93F7-ECDE768D8A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7613128"/>
        <c:axId val="147615088"/>
      </c:lineChart>
      <c:catAx>
        <c:axId val="1476131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7615088"/>
        <c:crosses val="autoZero"/>
        <c:auto val="1"/>
        <c:lblAlgn val="ctr"/>
        <c:lblOffset val="10"/>
        <c:tickLblSkip val="1"/>
        <c:noMultiLvlLbl val="0"/>
      </c:catAx>
      <c:valAx>
        <c:axId val="147615088"/>
        <c:scaling>
          <c:orientation val="minMax"/>
          <c:max val="70"/>
          <c:min val="0"/>
        </c:scaling>
        <c:delete val="0"/>
        <c:axPos val="l"/>
        <c:majorGridlines>
          <c:spPr>
            <a:ln w="3175" cap="rnd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7613128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6322401239160395"/>
          <c:w val="0.95700977604462856"/>
          <c:h val="0.6140970756952999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 01.01.2017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F88-4D65-918A-0570CE7F0F2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>
                <a:outerShdw blurRad="50800" dist="50800" dir="5400000" sx="114000" sy="114000" algn="ctr" rotWithShape="0">
                  <a:srgbClr val="000000">
                    <a:alpha val="43137"/>
                  </a:srgbClr>
                </a:outerShdw>
              </a:effectLst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F88-4D65-918A-0570CE7F0F2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F88-4D65-918A-0570CE7F0F2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F88-4D65-918A-0570CE7F0F2B}"/>
              </c:ext>
            </c:extLst>
          </c:dPt>
          <c:dLbls>
            <c:dLbl>
              <c:idx val="0"/>
              <c:layout>
                <c:manualLayout>
                  <c:x val="-7.7653207680017336E-2"/>
                  <c:y val="0.1057351823167583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F88-4D65-918A-0570CE7F0F2B}"/>
                </c:ext>
              </c:extLst>
            </c:dLbl>
            <c:dLbl>
              <c:idx val="1"/>
              <c:layout>
                <c:manualLayout>
                  <c:x val="-0.10545214206407236"/>
                  <c:y val="-0.3370199168201388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F88-4D65-918A-0570CE7F0F2B}"/>
                </c:ext>
              </c:extLst>
            </c:dLbl>
            <c:dLbl>
              <c:idx val="2"/>
              <c:layout>
                <c:manualLayout>
                  <c:x val="0.13119126926097435"/>
                  <c:y val="1.559764689620405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F88-4D65-918A-0570CE7F0F2B}"/>
                </c:ext>
              </c:extLst>
            </c:dLbl>
            <c:dLbl>
              <c:idx val="3"/>
              <c:layout>
                <c:manualLayout>
                  <c:x val="8.5200615403363392E-2"/>
                  <c:y val="0.1093022404898098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F88-4D65-918A-0570CE7F0F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от 0 до 15 лет</c:v>
                </c:pt>
                <c:pt idx="1">
                  <c:v>от 16 до 60 лет</c:v>
                </c:pt>
                <c:pt idx="2">
                  <c:v>от 61 до 70 лет</c:v>
                </c:pt>
                <c:pt idx="3">
                  <c:v>старше 70 лет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1077</c:v>
                </c:pt>
                <c:pt idx="1">
                  <c:v>5840</c:v>
                </c:pt>
                <c:pt idx="2">
                  <c:v>1182</c:v>
                </c:pt>
                <c:pt idx="3">
                  <c:v>1267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F88-4D65-918A-0570CE7F0F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110131137785568"/>
          <c:y val="0.14877494235916996"/>
          <c:w val="0.79432354340964595"/>
          <c:h val="0.631085487631021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01.01.2018</c:v>
                </c:pt>
              </c:strCache>
            </c:strRef>
          </c:tx>
          <c:spPr>
            <a:effectLst>
              <a:outerShdw blurRad="50800" dist="50800" dir="5400000" sx="50000" sy="50000" algn="ctr" rotWithShape="0">
                <a:srgbClr val="000000">
                  <a:alpha val="43137"/>
                </a:srgbClr>
              </a:outerShdw>
            </a:effectLst>
          </c:spPr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>
                <a:outerShdw blurRad="50800" dist="50800" dir="5400000" sx="50000" sy="50000" algn="ctr" rotWithShape="0">
                  <a:srgbClr val="000000">
                    <a:alpha val="43137"/>
                  </a:srgbClr>
                </a:outerShdw>
              </a:effectLst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7F0-479A-AC4C-53D590E1D4F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6350">
                <a:solidFill>
                  <a:schemeClr val="lt1"/>
                </a:solidFill>
              </a:ln>
              <a:effectLst>
                <a:outerShdw blurRad="50800" dist="50800" dir="5400000" sx="50000" sy="50000" algn="ctr" rotWithShape="0">
                  <a:srgbClr val="000000">
                    <a:alpha val="43137"/>
                  </a:srgbClr>
                </a:outerShdw>
              </a:effectLst>
              <a:sp3d contourW="63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7F0-479A-AC4C-53D590E1D4F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>
                <a:outerShdw blurRad="50800" dist="50800" dir="5400000" sx="50000" sy="50000" algn="ctr" rotWithShape="0">
                  <a:srgbClr val="000000">
                    <a:alpha val="43137"/>
                  </a:srgbClr>
                </a:outerShdw>
              </a:effectLst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7F0-479A-AC4C-53D590E1D4F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>
                <a:outerShdw blurRad="50800" dist="50800" dir="5400000" sx="50000" sy="50000" algn="ctr" rotWithShape="0">
                  <a:srgbClr val="000000">
                    <a:alpha val="43137"/>
                  </a:srgbClr>
                </a:outerShdw>
              </a:effectLst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7F0-479A-AC4C-53D590E1D4F5}"/>
              </c:ext>
            </c:extLst>
          </c:dPt>
          <c:dLbls>
            <c:dLbl>
              <c:idx val="0"/>
              <c:layout>
                <c:manualLayout>
                  <c:x val="-8.743729473195179E-2"/>
                  <c:y val="0.1043735029784428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F0-479A-AC4C-53D590E1D4F5}"/>
                </c:ext>
              </c:extLst>
            </c:dLbl>
            <c:dLbl>
              <c:idx val="1"/>
              <c:layout>
                <c:manualLayout>
                  <c:x val="-0.14538770880289706"/>
                  <c:y val="-0.3472950010480151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F0-479A-AC4C-53D590E1D4F5}"/>
                </c:ext>
              </c:extLst>
            </c:dLbl>
            <c:dLbl>
              <c:idx val="2"/>
              <c:layout>
                <c:manualLayout>
                  <c:x val="0.11938211523085229"/>
                  <c:y val="1.595102969482760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7F0-479A-AC4C-53D590E1D4F5}"/>
                </c:ext>
              </c:extLst>
            </c:dLbl>
            <c:dLbl>
              <c:idx val="3"/>
              <c:layout>
                <c:manualLayout>
                  <c:x val="8.4097174640143255E-2"/>
                  <c:y val="0.1056927219751964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7F0-479A-AC4C-53D590E1D4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от 0 до 15 лет</c:v>
                </c:pt>
                <c:pt idx="1">
                  <c:v>от 16 до 60 лет</c:v>
                </c:pt>
                <c:pt idx="2">
                  <c:v>от 61 до 70 лет</c:v>
                </c:pt>
                <c:pt idx="3">
                  <c:v>старше 70 лет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1063</c:v>
                </c:pt>
                <c:pt idx="1">
                  <c:v>5840</c:v>
                </c:pt>
                <c:pt idx="2">
                  <c:v>1164</c:v>
                </c:pt>
                <c:pt idx="3">
                  <c:v>1248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7F0-479A-AC4C-53D590E1D4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6756435452690655E-2"/>
          <c:y val="0.18577115845614783"/>
          <c:w val="0.9064871290946187"/>
          <c:h val="0.5363535583701417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 01.01.2019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F75-45D5-AA05-87DC670DEB4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F75-45D5-AA05-87DC670DEB4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F75-45D5-AA05-87DC670DEB4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F75-45D5-AA05-87DC670DEB4D}"/>
              </c:ext>
            </c:extLst>
          </c:dPt>
          <c:dLbls>
            <c:dLbl>
              <c:idx val="0"/>
              <c:layout>
                <c:manualLayout>
                  <c:x val="-6.4133911134232932E-2"/>
                  <c:y val="8.727291336918635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F75-45D5-AA05-87DC670DEB4D}"/>
                </c:ext>
              </c:extLst>
            </c:dLbl>
            <c:dLbl>
              <c:idx val="1"/>
              <c:layout>
                <c:manualLayout>
                  <c:x val="-0.11704398064342877"/>
                  <c:y val="-0.255162846283755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75-45D5-AA05-87DC670DEB4D}"/>
                </c:ext>
              </c:extLst>
            </c:dLbl>
            <c:dLbl>
              <c:idx val="2"/>
              <c:layout>
                <c:manualLayout>
                  <c:x val="0.11467351459914993"/>
                  <c:y val="1.924605563367028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F75-45D5-AA05-87DC670DEB4D}"/>
                </c:ext>
              </c:extLst>
            </c:dLbl>
            <c:dLbl>
              <c:idx val="3"/>
              <c:layout>
                <c:manualLayout>
                  <c:x val="6.3435062965391045E-2"/>
                  <c:y val="8.240893431695353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F75-45D5-AA05-87DC670DEB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от 0 до 15 лет</c:v>
                </c:pt>
                <c:pt idx="1">
                  <c:v>от 16 до 60 лет</c:v>
                </c:pt>
                <c:pt idx="2">
                  <c:v>от 61 до 70 лет</c:v>
                </c:pt>
                <c:pt idx="3">
                  <c:v>старше 70 лет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981</c:v>
                </c:pt>
                <c:pt idx="1">
                  <c:v>5521</c:v>
                </c:pt>
                <c:pt idx="2">
                  <c:v>1441</c:v>
                </c:pt>
                <c:pt idx="3">
                  <c:v>1112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F75-45D5-AA05-87DC670DEB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253553615259698"/>
          <c:y val="1.6072742829855709E-2"/>
          <c:w val="0.27404069692643945"/>
          <c:h val="0.974575575395357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5725496908197549E-2"/>
          <c:y val="0.18485195724640002"/>
          <c:w val="0.92261838984766564"/>
          <c:h val="0.57103844867299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 01.07.2020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021-4C4D-AFD9-DAA37511CBE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021-4C4D-AFD9-DAA37511CBE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021-4C4D-AFD9-DAA37511CBE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021-4C4D-AFD9-DAA37511CBE6}"/>
              </c:ext>
            </c:extLst>
          </c:dPt>
          <c:dLbls>
            <c:dLbl>
              <c:idx val="0"/>
              <c:layout>
                <c:manualLayout>
                  <c:x val="-7.714508042957513E-2"/>
                  <c:y val="9.301278419079786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021-4C4D-AFD9-DAA37511CBE6}"/>
                </c:ext>
              </c:extLst>
            </c:dLbl>
            <c:dLbl>
              <c:idx val="1"/>
              <c:layout>
                <c:manualLayout>
                  <c:x val="-0.17376605570381959"/>
                  <c:y val="-0.3169469041699296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21-4C4D-AFD9-DAA37511CBE6}"/>
                </c:ext>
              </c:extLst>
            </c:dLbl>
            <c:dLbl>
              <c:idx val="2"/>
              <c:layout>
                <c:manualLayout>
                  <c:x val="0.16983775527989575"/>
                  <c:y val="2.132735709323221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021-4C4D-AFD9-DAA37511CBE6}"/>
                </c:ext>
              </c:extLst>
            </c:dLbl>
            <c:dLbl>
              <c:idx val="3"/>
              <c:layout>
                <c:manualLayout>
                  <c:x val="6.2763868073586596E-2"/>
                  <c:y val="9.635877174864299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021-4C4D-AFD9-DAA37511CB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от 0 до 15 лет</c:v>
                </c:pt>
                <c:pt idx="1">
                  <c:v>от 16 до 60 лет</c:v>
                </c:pt>
                <c:pt idx="2">
                  <c:v>от 61 до 70 лет</c:v>
                </c:pt>
                <c:pt idx="3">
                  <c:v>старше 70 лет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981</c:v>
                </c:pt>
                <c:pt idx="1">
                  <c:v>5521</c:v>
                </c:pt>
                <c:pt idx="2">
                  <c:v>1441</c:v>
                </c:pt>
                <c:pt idx="3">
                  <c:v>1112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021-4C4D-AFD9-DAA37511CB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0" i="0" dirty="0">
                <a:latin typeface="+mn-lt"/>
              </a:rPr>
              <a:t>Доходы</a:t>
            </a:r>
          </a:p>
        </c:rich>
      </c:tx>
      <c:layout>
        <c:manualLayout>
          <c:xMode val="edge"/>
          <c:yMode val="edge"/>
          <c:x val="0.4361405839895012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5416666666666666E-2"/>
          <c:y val="8.9781250000000021E-2"/>
          <c:w val="0.9030005411347205"/>
          <c:h val="0.708768946850393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AC3-4345-AD0D-8990C68DE5A0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AC3-4345-AD0D-8990C68DE5A0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AC3-4345-AD0D-8990C68DE5A0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AC3-4345-AD0D-8990C68DE5A0}"/>
              </c:ext>
            </c:extLst>
          </c:dPt>
          <c:dLbls>
            <c:dLbl>
              <c:idx val="0"/>
              <c:layout>
                <c:manualLayout>
                  <c:x val="5.3859019986361367E-3"/>
                  <c:y val="9.985605314960630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76829086245679"/>
                      <c:h val="6.010949803149605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AC3-4345-AD0D-8990C68DE5A0}"/>
                </c:ext>
              </c:extLst>
            </c:dLbl>
            <c:dLbl>
              <c:idx val="1"/>
              <c:layout>
                <c:manualLayout>
                  <c:x val="2.0197132494885452E-2"/>
                  <c:y val="3.3651574803149004E-3"/>
                </c:manualLayout>
              </c:layout>
              <c:spPr>
                <a:noFill/>
                <a:ln>
                  <a:noFill/>
                </a:ln>
                <a:effectLst>
                  <a:outerShdw sx="1000" sy="1000" algn="tl" rotWithShape="0">
                    <a:prstClr val="black"/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695244460578571E-2"/>
                      <c:h val="5.38594980314960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AC3-4345-AD0D-8990C68DE5A0}"/>
                </c:ext>
              </c:extLst>
            </c:dLbl>
            <c:dLbl>
              <c:idx val="2"/>
              <c:layout>
                <c:manualLayout>
                  <c:x val="2.6929509993180683E-3"/>
                  <c:y val="6.595226377952784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AC3-4345-AD0D-8990C68DE5A0}"/>
                </c:ext>
              </c:extLst>
            </c:dLbl>
            <c:dLbl>
              <c:idx val="3"/>
              <c:layout>
                <c:manualLayout>
                  <c:x val="2.6929509993180683E-3"/>
                  <c:y val="8.693651574803135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AC3-4345-AD0D-8990C68DE5A0}"/>
                </c:ext>
              </c:extLst>
            </c:dLbl>
            <c:spPr>
              <a:noFill/>
              <a:ln>
                <a:noFill/>
              </a:ln>
              <a:effectLst>
                <a:outerShdw sx="1000" sy="1000" algn="tl" rotWithShape="0">
                  <a:prstClr val="black"/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102.4</c:v>
                </c:pt>
                <c:pt idx="1">
                  <c:v>98</c:v>
                </c:pt>
                <c:pt idx="2">
                  <c:v>117.8</c:v>
                </c:pt>
                <c:pt idx="3">
                  <c:v>138.5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C3-4345-AD0D-8990C68DE5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98785152"/>
        <c:axId val="298785544"/>
      </c:barChart>
      <c:catAx>
        <c:axId val="298785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8785544"/>
        <c:crosses val="autoZero"/>
        <c:auto val="1"/>
        <c:lblAlgn val="ctr"/>
        <c:lblOffset val="100"/>
        <c:noMultiLvlLbl val="0"/>
      </c:catAx>
      <c:valAx>
        <c:axId val="298785544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8785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Структура налоговых </a:t>
            </a:r>
            <a:r>
              <a:rPr lang="ru-RU" dirty="0"/>
              <a:t>доходов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доходов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1BE-4EA5-9970-45A479AC769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1BE-4EA5-9970-45A479AC769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1BE-4EA5-9970-45A479AC769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1BE-4EA5-9970-45A479AC769D}"/>
              </c:ext>
            </c:extLst>
          </c:dPt>
          <c:dLbls>
            <c:dLbl>
              <c:idx val="0"/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BE-4EA5-9970-45A479AC769D}"/>
                </c:ext>
              </c:extLst>
            </c:dLbl>
            <c:dLbl>
              <c:idx val="1"/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1BE-4EA5-9970-45A479AC769D}"/>
                </c:ext>
              </c:extLst>
            </c:dLbl>
            <c:dLbl>
              <c:idx val="2"/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1BE-4EA5-9970-45A479AC76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НДФЛ</c:v>
                </c:pt>
                <c:pt idx="1">
                  <c:v>Земельный налог</c:v>
                </c:pt>
                <c:pt idx="2">
                  <c:v>Арендная плата за пользованием земельными участками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174.6</c:v>
                </c:pt>
                <c:pt idx="1">
                  <c:v>193.2</c:v>
                </c:pt>
                <c:pt idx="2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1BE-4EA5-9970-45A479AC769D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8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10T15:53:29.961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293" cy="496960"/>
          </a:xfrm>
          <a:prstGeom prst="rect">
            <a:avLst/>
          </a:prstGeom>
        </p:spPr>
        <p:txBody>
          <a:bodyPr vert="horz" lIns="90432" tIns="45217" rIns="90432" bIns="4521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817" y="1"/>
            <a:ext cx="2945293" cy="496960"/>
          </a:xfrm>
          <a:prstGeom prst="rect">
            <a:avLst/>
          </a:prstGeom>
        </p:spPr>
        <p:txBody>
          <a:bodyPr vert="horz" lIns="90432" tIns="45217" rIns="90432" bIns="4521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8BD69ED-1CB6-4B12-AC28-164194BDC2E8}" type="datetimeFigureOut">
              <a:rPr lang="ru-RU"/>
              <a:pPr>
                <a:defRPr/>
              </a:pPr>
              <a:t>16.02.2022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8106"/>
            <a:ext cx="2945293" cy="496960"/>
          </a:xfrm>
          <a:prstGeom prst="rect">
            <a:avLst/>
          </a:prstGeom>
        </p:spPr>
        <p:txBody>
          <a:bodyPr vert="horz" lIns="90432" tIns="45217" rIns="90432" bIns="4521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817" y="9428106"/>
            <a:ext cx="2945293" cy="496960"/>
          </a:xfrm>
          <a:prstGeom prst="rect">
            <a:avLst/>
          </a:prstGeom>
        </p:spPr>
        <p:txBody>
          <a:bodyPr vert="horz" lIns="90432" tIns="45217" rIns="90432" bIns="4521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EA40E8C-5F2C-428D-8CE3-4516069EE7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987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09"/>
          </a:xfrm>
          <a:prstGeom prst="rect">
            <a:avLst/>
          </a:prstGeom>
        </p:spPr>
        <p:txBody>
          <a:bodyPr vert="horz" lIns="91421" tIns="45710" rIns="91421" bIns="4571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9" y="1"/>
            <a:ext cx="2946400" cy="496809"/>
          </a:xfrm>
          <a:prstGeom prst="rect">
            <a:avLst/>
          </a:prstGeom>
        </p:spPr>
        <p:txBody>
          <a:bodyPr vert="horz" lIns="91421" tIns="45710" rIns="91421" bIns="45710" rtlCol="0"/>
          <a:lstStyle>
            <a:lvl1pPr algn="r">
              <a:defRPr sz="1200"/>
            </a:lvl1pPr>
          </a:lstStyle>
          <a:p>
            <a:fld id="{90BDB343-9BB9-478B-BD52-86A50F9FB109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1" tIns="45710" rIns="91421" bIns="4571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5710"/>
            <a:ext cx="5438775" cy="4466511"/>
          </a:xfrm>
          <a:prstGeom prst="rect">
            <a:avLst/>
          </a:prstGeom>
        </p:spPr>
        <p:txBody>
          <a:bodyPr vert="horz" lIns="91421" tIns="45710" rIns="91421" bIns="4571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243"/>
            <a:ext cx="2946400" cy="496809"/>
          </a:xfrm>
          <a:prstGeom prst="rect">
            <a:avLst/>
          </a:prstGeom>
        </p:spPr>
        <p:txBody>
          <a:bodyPr vert="horz" lIns="91421" tIns="45710" rIns="91421" bIns="4571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9" y="9428243"/>
            <a:ext cx="2946400" cy="496809"/>
          </a:xfrm>
          <a:prstGeom prst="rect">
            <a:avLst/>
          </a:prstGeom>
        </p:spPr>
        <p:txBody>
          <a:bodyPr vert="horz" lIns="91421" tIns="45710" rIns="91421" bIns="45710" rtlCol="0" anchor="b"/>
          <a:lstStyle>
            <a:lvl1pPr algn="r">
              <a:defRPr sz="1200"/>
            </a:lvl1pPr>
          </a:lstStyle>
          <a:p>
            <a:fld id="{145336BE-D4A8-47D8-91EA-9B14FD7BB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970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7C50-1636-41A8-AC8B-148705A644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93CA-0E37-4A25-9EA2-E6558B49E19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954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7C50-1636-41A8-AC8B-148705A644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93CA-0E37-4A25-9EA2-E6558B49E19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94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7C50-1636-41A8-AC8B-148705A644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93CA-0E37-4A25-9EA2-E6558B49E19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902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7C50-1636-41A8-AC8B-148705A644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93CA-0E37-4A25-9EA2-E6558B49E19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087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7C50-1636-41A8-AC8B-148705A644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93CA-0E37-4A25-9EA2-E6558B49E19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287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7C50-1636-41A8-AC8B-148705A644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93CA-0E37-4A25-9EA2-E6558B49E19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719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7C50-1636-41A8-AC8B-148705A644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93CA-0E37-4A25-9EA2-E6558B49E19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250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7C50-1636-41A8-AC8B-148705A644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93CA-0E37-4A25-9EA2-E6558B49E19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266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7C50-1636-41A8-AC8B-148705A644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93CA-0E37-4A25-9EA2-E6558B49E19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509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7C50-1636-41A8-AC8B-148705A644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93CA-0E37-4A25-9EA2-E6558B49E19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311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7C50-1636-41A8-AC8B-148705A644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93CA-0E37-4A25-9EA2-E6558B49E19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910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0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62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C4E7C50-1636-41A8-AC8B-148705A644A3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16.02.2022</a:t>
            </a:fld>
            <a:endParaRPr lang="ru-RU" smtClean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mtClean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60993CA-0E37-4A25-9EA2-E6558B49E19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smtClean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66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0.jpeg"/><Relationship Id="rId7" Type="http://schemas.microsoft.com/office/2007/relationships/hdphoto" Target="../media/hdphoto3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8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2.jpeg"/><Relationship Id="rId7" Type="http://schemas.openxmlformats.org/officeDocument/2006/relationships/image" Target="../media/image5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9.jpg"/><Relationship Id="rId7" Type="http://schemas.openxmlformats.org/officeDocument/2006/relationships/image" Target="../media/image82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g"/><Relationship Id="rId5" Type="http://schemas.openxmlformats.org/officeDocument/2006/relationships/image" Target="../media/image2.jpeg"/><Relationship Id="rId4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0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4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image" Target="../media/image7.jpeg"/><Relationship Id="rId10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2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1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5157192"/>
            <a:ext cx="9144000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2400" i="1" spc="50" dirty="0" smtClean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Narrow" panose="020B0606020202030204" pitchFamily="34" charset="0"/>
                <a:cs typeface="Arial" charset="0"/>
              </a:rPr>
              <a:t>ОТЧЕТ</a:t>
            </a:r>
          </a:p>
          <a:p>
            <a:pPr eaLnBrk="1" hangingPunct="1"/>
            <a:r>
              <a:rPr lang="ru-RU" sz="2400" i="1" spc="50" dirty="0" smtClean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Narrow" panose="020B0606020202030204" pitchFamily="34" charset="0"/>
                <a:cs typeface="Arial" charset="0"/>
              </a:rPr>
              <a:t>главы </a:t>
            </a:r>
            <a:r>
              <a:rPr lang="ru-RU" sz="2400" i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Narrow" panose="020B0606020202030204" pitchFamily="34" charset="0"/>
                <a:cs typeface="Arial" charset="0"/>
              </a:rPr>
              <a:t>администрации МО </a:t>
            </a:r>
            <a:r>
              <a:rPr lang="ru-RU" sz="2400" i="1" spc="50" dirty="0" smtClean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Narrow" panose="020B0606020202030204" pitchFamily="34" charset="0"/>
                <a:cs typeface="Arial" charset="0"/>
              </a:rPr>
              <a:t>р.п.Первомайский </a:t>
            </a:r>
          </a:p>
          <a:p>
            <a:pPr eaLnBrk="1" hangingPunct="1"/>
            <a:r>
              <a:rPr lang="ru-RU" sz="2400" i="1" spc="50" dirty="0" smtClean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Narrow" panose="020B0606020202030204" pitchFamily="34" charset="0"/>
                <a:cs typeface="Arial" charset="0"/>
              </a:rPr>
              <a:t>ШЕПЕЛЁВОЙ Ирины Ивановны </a:t>
            </a:r>
          </a:p>
          <a:p>
            <a:pPr eaLnBrk="1" hangingPunct="1"/>
            <a:r>
              <a:rPr lang="ru-RU" sz="2400" i="1" spc="50" dirty="0" smtClean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Narrow" panose="020B0606020202030204" pitchFamily="34" charset="0"/>
                <a:cs typeface="Arial" charset="0"/>
              </a:rPr>
              <a:t>за период с 2017 по 2020 </a:t>
            </a:r>
            <a:r>
              <a:rPr lang="ru-RU" sz="2400" i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Narrow" panose="020B0606020202030204" pitchFamily="34" charset="0"/>
                <a:cs typeface="Arial" charset="0"/>
              </a:rPr>
              <a:t>год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7192"/>
            <a:ext cx="1403648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9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-95910" y="429819"/>
            <a:ext cx="9144000" cy="41835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sz="2400" b="1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43608" y="6084004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n-lt"/>
              </a:rPr>
              <a:t>Филиал №3 ГУЗ «</a:t>
            </a:r>
            <a:r>
              <a:rPr lang="ru-RU" b="1" dirty="0" err="1">
                <a:latin typeface="+mn-lt"/>
              </a:rPr>
              <a:t>Щекинская</a:t>
            </a:r>
            <a:r>
              <a:rPr lang="ru-RU" b="1" dirty="0">
                <a:latin typeface="+mn-lt"/>
              </a:rPr>
              <a:t> районная больница»</a:t>
            </a:r>
          </a:p>
        </p:txBody>
      </p:sp>
      <p:pic>
        <p:nvPicPr>
          <p:cNvPr id="2050" name="Picture 2" descr="http://schrb.tula-zdrav.ru/wp-content/uploads/2015/02/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85" y="1617671"/>
            <a:ext cx="4170891" cy="237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chrb.tula-zdrav.ru/wp-content/uploads/2015/02/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16026"/>
            <a:ext cx="4122269" cy="23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36" y="4077071"/>
            <a:ext cx="3131840" cy="20271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77071"/>
            <a:ext cx="3096344" cy="20015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692696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i="1" dirty="0" smtClean="0"/>
              <a:t>Муниципальное образование</a:t>
            </a:r>
          </a:p>
          <a:p>
            <a:r>
              <a:rPr lang="ru-RU" i="1" dirty="0"/>
              <a:t> </a:t>
            </a:r>
            <a:r>
              <a:rPr lang="ru-RU" i="1" dirty="0" smtClean="0"/>
              <a:t>               р.п. Первомайский                                           </a:t>
            </a:r>
            <a:r>
              <a:rPr lang="ru-RU" b="1" i="1" dirty="0">
                <a:latin typeface="+mj-lt"/>
              </a:rPr>
              <a:t>Медицинские  учреждения</a:t>
            </a:r>
          </a:p>
          <a:p>
            <a:r>
              <a:rPr lang="ru-RU" i="1" dirty="0" smtClean="0"/>
              <a:t> 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95936" y="692696"/>
            <a:ext cx="14401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9483"/>
            <a:ext cx="802979" cy="92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1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gazetahimik.ru/wp-content/uploads/2013/12/t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789" y="3699875"/>
            <a:ext cx="4724299" cy="295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5497" y="-24714"/>
            <a:ext cx="9108504" cy="84559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" r="11321" b="21197"/>
          <a:stretch/>
        </p:blipFill>
        <p:spPr>
          <a:xfrm>
            <a:off x="35496" y="3699875"/>
            <a:ext cx="4063730" cy="29501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1616026"/>
            <a:ext cx="4063731" cy="20838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789" y="1616026"/>
            <a:ext cx="4724300" cy="2083849"/>
          </a:xfrm>
          <a:prstGeom prst="rect">
            <a:avLst/>
          </a:prstGeom>
        </p:spPr>
      </p:pic>
      <p:pic>
        <p:nvPicPr>
          <p:cNvPr id="1026" name="Picture 2" descr="https://sro-osso.ru/images/members/gazpro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482" y="5192484"/>
            <a:ext cx="1672939" cy="192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" y="692696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i="1" dirty="0" smtClean="0"/>
              <a:t>Муниципальное образование</a:t>
            </a:r>
          </a:p>
          <a:p>
            <a:r>
              <a:rPr lang="ru-RU" i="1" dirty="0"/>
              <a:t> </a:t>
            </a:r>
            <a:r>
              <a:rPr lang="ru-RU" i="1" dirty="0" smtClean="0"/>
              <a:t>               р.п. Первомайский                                           </a:t>
            </a:r>
            <a:r>
              <a:rPr lang="ru-RU" b="1" i="1" dirty="0">
                <a:latin typeface="+mj-lt"/>
              </a:rPr>
              <a:t>Жилищно-коммунальное хозяйство</a:t>
            </a:r>
          </a:p>
          <a:p>
            <a:r>
              <a:rPr lang="ru-RU" i="1" dirty="0" smtClean="0"/>
              <a:t> 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995936" y="692696"/>
            <a:ext cx="14401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060"/>
            <a:ext cx="827584" cy="92196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9483"/>
            <a:ext cx="802979" cy="86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9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877671913"/>
              </p:ext>
            </p:extLst>
          </p:nvPr>
        </p:nvGraphicFramePr>
        <p:xfrm>
          <a:off x="0" y="2204864"/>
          <a:ext cx="4716016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" y="692696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i="1" dirty="0" smtClean="0"/>
              <a:t>Муниципальное образование</a:t>
            </a:r>
          </a:p>
          <a:p>
            <a:r>
              <a:rPr lang="ru-RU" i="1" dirty="0"/>
              <a:t> </a:t>
            </a:r>
            <a:r>
              <a:rPr lang="ru-RU" i="1" dirty="0" smtClean="0"/>
              <a:t>               р.п. Первомайский                                          Бюджет муниципального образования</a:t>
            </a:r>
            <a:endParaRPr lang="ru-RU" b="1" i="1" dirty="0">
              <a:latin typeface="+mj-lt"/>
            </a:endParaRPr>
          </a:p>
          <a:p>
            <a:r>
              <a:rPr lang="ru-RU" i="1" dirty="0" smtClean="0"/>
              <a:t>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95936" y="692696"/>
            <a:ext cx="14401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9483"/>
            <a:ext cx="802979" cy="926543"/>
          </a:xfrm>
          <a:prstGeom prst="rect">
            <a:avLst/>
          </a:prstGeom>
        </p:spPr>
      </p:pic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56019266"/>
              </p:ext>
            </p:extLst>
          </p:nvPr>
        </p:nvGraphicFramePr>
        <p:xfrm>
          <a:off x="4714676" y="2204864"/>
          <a:ext cx="439382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935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-1" y="6093296"/>
            <a:ext cx="4714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+mn-lt"/>
              </a:rPr>
              <a:t>422,8 </a:t>
            </a:r>
            <a:r>
              <a:rPr lang="ru-RU" sz="2000" dirty="0">
                <a:latin typeface="+mn-lt"/>
              </a:rPr>
              <a:t>млн</a:t>
            </a:r>
            <a:r>
              <a:rPr lang="ru-RU" sz="2000" dirty="0" smtClean="0">
                <a:latin typeface="+mn-lt"/>
              </a:rPr>
              <a:t>. руб</a:t>
            </a:r>
            <a:r>
              <a:rPr lang="ru-RU" sz="2000" i="1" dirty="0">
                <a:latin typeface="+mn-lt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" y="692696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i="1" dirty="0" smtClean="0"/>
              <a:t>Муниципальное образование</a:t>
            </a:r>
          </a:p>
          <a:p>
            <a:r>
              <a:rPr lang="ru-RU" i="1" dirty="0"/>
              <a:t> </a:t>
            </a:r>
            <a:r>
              <a:rPr lang="ru-RU" i="1" dirty="0" smtClean="0"/>
              <a:t>               р.п. Первомайский                                Расходы бюджета за 4 года </a:t>
            </a:r>
            <a:endParaRPr lang="ru-RU" b="1" i="1" dirty="0" smtClean="0">
              <a:latin typeface="+mj-lt"/>
            </a:endParaRPr>
          </a:p>
          <a:p>
            <a:r>
              <a:rPr lang="ru-RU" i="1" dirty="0" smtClean="0"/>
              <a:t>  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9483"/>
            <a:ext cx="802979" cy="926543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3995936" y="692696"/>
            <a:ext cx="14401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1743366218"/>
              </p:ext>
            </p:extLst>
          </p:nvPr>
        </p:nvGraphicFramePr>
        <p:xfrm>
          <a:off x="-1339" y="1616026"/>
          <a:ext cx="4716016" cy="5053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104482543"/>
              </p:ext>
            </p:extLst>
          </p:nvPr>
        </p:nvGraphicFramePr>
        <p:xfrm>
          <a:off x="4499992" y="1616026"/>
          <a:ext cx="4608512" cy="5053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7981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5753046" y="2952215"/>
            <a:ext cx="1447672" cy="532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57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rPr>
              <a:t>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31690" y="5107519"/>
            <a:ext cx="3514482" cy="580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87" b="1" i="1" dirty="0">
                <a:latin typeface="+mj-lt"/>
                <a:ea typeface="Cambria" charset="0"/>
                <a:cs typeface="Cambria" charset="0"/>
              </a:rPr>
              <a:t>Ремонт автомобильных дорог общего </a:t>
            </a:r>
            <a:r>
              <a:rPr lang="ru-RU" sz="1587" b="1" i="1" dirty="0" smtClean="0">
                <a:latin typeface="+mj-lt"/>
                <a:ea typeface="Cambria" charset="0"/>
                <a:cs typeface="Cambria" charset="0"/>
              </a:rPr>
              <a:t>пользования</a:t>
            </a:r>
            <a:endParaRPr lang="ru-RU" sz="1587" b="1" i="1" dirty="0">
              <a:latin typeface="+mj-lt"/>
              <a:ea typeface="Cambria" charset="0"/>
              <a:cs typeface="Cambria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5657" y="5534978"/>
            <a:ext cx="4143089" cy="678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809" b="1" i="1" dirty="0" smtClean="0">
                <a:latin typeface="+mj-lt"/>
              </a:rPr>
              <a:t>30,4 </a:t>
            </a:r>
            <a:r>
              <a:rPr lang="ru-RU" sz="3809" b="1" i="1" dirty="0">
                <a:latin typeface="+mj-lt"/>
              </a:rPr>
              <a:t>млн рублей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004048" y="5107519"/>
            <a:ext cx="3514482" cy="336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87" b="1" i="1" dirty="0" smtClean="0">
                <a:latin typeface="+mj-lt"/>
                <a:ea typeface="Cambria" charset="0"/>
                <a:cs typeface="Cambria" charset="0"/>
              </a:rPr>
              <a:t>Ремонт тротуаров</a:t>
            </a:r>
            <a:endParaRPr lang="ru-RU" sz="1587" b="1" i="1" dirty="0">
              <a:latin typeface="+mj-lt"/>
              <a:ea typeface="Cambria" charset="0"/>
              <a:cs typeface="Cambria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22665" y="5536443"/>
            <a:ext cx="4143089" cy="678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809" b="1" i="1" dirty="0">
                <a:latin typeface="+mj-lt"/>
              </a:rPr>
              <a:t>9</a:t>
            </a:r>
            <a:r>
              <a:rPr lang="ru-RU" sz="3809" b="1" i="1" dirty="0" smtClean="0">
                <a:latin typeface="+mj-lt"/>
              </a:rPr>
              <a:t> </a:t>
            </a:r>
            <a:r>
              <a:rPr lang="ru-RU" sz="3809" b="1" i="1" dirty="0">
                <a:latin typeface="+mj-lt"/>
              </a:rPr>
              <a:t>млн рублей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976605" y="6126566"/>
            <a:ext cx="3514482" cy="336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87" b="1" dirty="0" smtClean="0">
                <a:solidFill>
                  <a:srgbClr val="002060"/>
                </a:solidFill>
                <a:latin typeface="Cambria" charset="0"/>
                <a:ea typeface="Cambria" charset="0"/>
                <a:cs typeface="Cambria" charset="0"/>
              </a:rPr>
              <a:t>Отремонтировано </a:t>
            </a:r>
            <a:r>
              <a:rPr lang="en-US" sz="1587" b="1" dirty="0">
                <a:solidFill>
                  <a:srgbClr val="002060"/>
                </a:solidFill>
                <a:latin typeface="Cambria" charset="0"/>
                <a:ea typeface="Cambria" charset="0"/>
                <a:cs typeface="Cambria" charset="0"/>
              </a:rPr>
              <a:t>8</a:t>
            </a:r>
            <a:endParaRPr lang="ru-RU" sz="1587" b="1" dirty="0">
              <a:solidFill>
                <a:srgbClr val="002060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8511" y="6126566"/>
            <a:ext cx="3514482" cy="336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87" b="1" dirty="0" smtClean="0">
                <a:solidFill>
                  <a:srgbClr val="002060"/>
                </a:solidFill>
                <a:latin typeface="Cambria" charset="0"/>
                <a:ea typeface="Cambria" charset="0"/>
                <a:cs typeface="Cambria" charset="0"/>
              </a:rPr>
              <a:t>16 дорог</a:t>
            </a:r>
            <a:endParaRPr lang="ru-RU" sz="1587" b="1" dirty="0">
              <a:solidFill>
                <a:srgbClr val="002060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65293" y="6463133"/>
            <a:ext cx="4143089" cy="287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70" b="1" dirty="0" smtClean="0">
                <a:solidFill>
                  <a:srgbClr val="C00000"/>
                </a:solidFill>
                <a:latin typeface="Cambria" pitchFamily="18" charset="0"/>
              </a:rPr>
              <a:t>Протяженность </a:t>
            </a:r>
            <a:r>
              <a:rPr lang="ru-RU" sz="1270" b="1" dirty="0">
                <a:solidFill>
                  <a:srgbClr val="C00000"/>
                </a:solidFill>
                <a:latin typeface="Cambria" pitchFamily="18" charset="0"/>
              </a:rPr>
              <a:t>– 8</a:t>
            </a:r>
            <a:r>
              <a:rPr lang="ru-RU" sz="1270" b="1" dirty="0" smtClean="0">
                <a:solidFill>
                  <a:srgbClr val="C00000"/>
                </a:solidFill>
                <a:latin typeface="Cambria" pitchFamily="18" charset="0"/>
              </a:rPr>
              <a:t> км</a:t>
            </a:r>
            <a:r>
              <a:rPr lang="ru-RU" sz="1270" b="1" dirty="0">
                <a:solidFill>
                  <a:srgbClr val="C00000"/>
                </a:solidFill>
                <a:latin typeface="Cambria" pitchFamily="18" charset="0"/>
              </a:rPr>
              <a:t>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710499" y="6463133"/>
            <a:ext cx="4143089" cy="287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70" b="1" dirty="0">
                <a:solidFill>
                  <a:srgbClr val="C00000"/>
                </a:solidFill>
                <a:latin typeface="Cambria" pitchFamily="18" charset="0"/>
              </a:rPr>
              <a:t>Площадь полотна – </a:t>
            </a:r>
            <a:r>
              <a:rPr lang="ru-RU" sz="1270" b="1" dirty="0" smtClean="0">
                <a:solidFill>
                  <a:srgbClr val="C00000"/>
                </a:solidFill>
                <a:latin typeface="Cambria" pitchFamily="18" charset="0"/>
              </a:rPr>
              <a:t>3,7тыс. </a:t>
            </a:r>
            <a:r>
              <a:rPr lang="ru-RU" sz="1270" b="1" dirty="0" err="1">
                <a:solidFill>
                  <a:srgbClr val="C00000"/>
                </a:solidFill>
                <a:latin typeface="Cambria" pitchFamily="18" charset="0"/>
              </a:rPr>
              <a:t>кв.м</a:t>
            </a:r>
            <a:r>
              <a:rPr lang="ru-RU" sz="1270" b="1" dirty="0">
                <a:solidFill>
                  <a:srgbClr val="C00000"/>
                </a:solidFill>
                <a:latin typeface="Cambria" pitchFamily="18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" y="692696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i="1" dirty="0" smtClean="0"/>
              <a:t>Муниципальное образование</a:t>
            </a:r>
          </a:p>
          <a:p>
            <a:r>
              <a:rPr lang="ru-RU" i="1" dirty="0"/>
              <a:t> </a:t>
            </a:r>
            <a:r>
              <a:rPr lang="ru-RU" i="1" dirty="0" smtClean="0"/>
              <a:t>               р.п. Первомайский                                 Организация благоустройства территории</a:t>
            </a:r>
            <a:endParaRPr lang="ru-RU" b="1" i="1" dirty="0">
              <a:latin typeface="+mj-lt"/>
            </a:endParaRPr>
          </a:p>
          <a:p>
            <a:r>
              <a:rPr lang="ru-RU" i="1" dirty="0" smtClean="0"/>
              <a:t>  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9483"/>
            <a:ext cx="802979" cy="926543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3995936" y="692696"/>
            <a:ext cx="14401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512" y="1616025"/>
            <a:ext cx="1864873" cy="166895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" y="1616025"/>
            <a:ext cx="2311073" cy="349149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1" y="3284983"/>
            <a:ext cx="1836986" cy="182253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1590835"/>
            <a:ext cx="1728191" cy="169415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590836"/>
            <a:ext cx="2992975" cy="351668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3284984"/>
            <a:ext cx="1728191" cy="182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6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59101" y="-8902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4" y="1628800"/>
            <a:ext cx="2808310" cy="23197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948594"/>
            <a:ext cx="2808310" cy="24208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" y="692696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i="1" dirty="0" smtClean="0"/>
              <a:t>Муниципальное Образование</a:t>
            </a:r>
          </a:p>
          <a:p>
            <a:r>
              <a:rPr lang="ru-RU" i="1" dirty="0"/>
              <a:t> </a:t>
            </a:r>
            <a:r>
              <a:rPr lang="ru-RU" i="1" dirty="0" smtClean="0"/>
              <a:t>               РП Первомайский                             </a:t>
            </a:r>
            <a:r>
              <a:rPr lang="ru-RU" b="1" i="1" dirty="0" smtClean="0">
                <a:latin typeface="+mj-lt"/>
              </a:rPr>
              <a:t>Ремонт </a:t>
            </a:r>
            <a:r>
              <a:rPr lang="ru-RU" b="1" i="1" dirty="0">
                <a:latin typeface="+mj-lt"/>
              </a:rPr>
              <a:t>дворовых территорий в </a:t>
            </a:r>
            <a:r>
              <a:rPr lang="ru-RU" b="1" i="1" dirty="0" smtClean="0">
                <a:latin typeface="+mj-lt"/>
              </a:rPr>
              <a:t>рамках проекта</a:t>
            </a:r>
            <a:endParaRPr lang="ru-RU" b="1" i="1" dirty="0">
              <a:latin typeface="+mj-lt"/>
            </a:endParaRPr>
          </a:p>
          <a:p>
            <a:r>
              <a:rPr lang="ru-RU" i="1" dirty="0" smtClean="0"/>
              <a:t>  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9483"/>
            <a:ext cx="802979" cy="92654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995936" y="705470"/>
            <a:ext cx="14401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637712"/>
            <a:ext cx="3216030" cy="23197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5" y="3948595"/>
            <a:ext cx="2808310" cy="24208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5" y="3948595"/>
            <a:ext cx="3216031" cy="24208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31840" y="1916832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+mj-lt"/>
              </a:rPr>
              <a:t>7,8 тысяч </a:t>
            </a:r>
            <a:r>
              <a:rPr lang="ru-RU" b="1" i="1" dirty="0" err="1" smtClean="0">
                <a:latin typeface="+mj-lt"/>
              </a:rPr>
              <a:t>кв.м</a:t>
            </a:r>
            <a:r>
              <a:rPr lang="ru-RU" b="1" i="1" dirty="0" smtClean="0">
                <a:latin typeface="+mj-lt"/>
              </a:rPr>
              <a:t>. </a:t>
            </a:r>
          </a:p>
          <a:p>
            <a:pPr algn="ctr"/>
            <a:r>
              <a:rPr lang="ru-RU" b="1" i="1" dirty="0" smtClean="0">
                <a:latin typeface="+mj-lt"/>
              </a:rPr>
              <a:t>на 12,5 </a:t>
            </a:r>
            <a:r>
              <a:rPr lang="ru-RU" b="1" i="1" dirty="0" err="1" smtClean="0">
                <a:latin typeface="+mj-lt"/>
              </a:rPr>
              <a:t>млн.рублей</a:t>
            </a:r>
            <a:endParaRPr lang="ru-RU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1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692696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i="1" dirty="0" smtClean="0"/>
              <a:t>Муниципальное образование</a:t>
            </a:r>
          </a:p>
          <a:p>
            <a:pPr algn="ctr" eaLnBrk="0" hangingPunct="0"/>
            <a:r>
              <a:rPr lang="ru-RU" i="1" dirty="0"/>
              <a:t> </a:t>
            </a:r>
            <a:r>
              <a:rPr lang="ru-RU" i="1" dirty="0" smtClean="0"/>
              <a:t>            р.п. Первомайский                             </a:t>
            </a:r>
            <a:r>
              <a:rPr lang="ru-RU" b="1" i="1" dirty="0">
                <a:latin typeface="+mj-lt"/>
              </a:rPr>
              <a:t>Благоустройство общественных территорий</a:t>
            </a:r>
          </a:p>
          <a:p>
            <a:r>
              <a:rPr lang="ru-RU" i="1" dirty="0" smtClean="0"/>
              <a:t>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692696"/>
            <a:ext cx="14401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9483"/>
            <a:ext cx="802979" cy="9265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6" y="1616026"/>
            <a:ext cx="4407375" cy="26669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76" y="1611462"/>
            <a:ext cx="4448020" cy="26714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76" y="4324122"/>
            <a:ext cx="4448020" cy="22732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6" y="4324122"/>
            <a:ext cx="4407375" cy="227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89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59101" y="-8902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616026"/>
            <a:ext cx="2808312" cy="23170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" y="692696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i="1" dirty="0" smtClean="0"/>
              <a:t>Муниципальное образование</a:t>
            </a:r>
          </a:p>
          <a:p>
            <a:pPr algn="ctr" eaLnBrk="0" hangingPunct="0"/>
            <a:r>
              <a:rPr lang="ru-RU" i="1" dirty="0"/>
              <a:t> </a:t>
            </a:r>
            <a:r>
              <a:rPr lang="ru-RU" i="1" dirty="0" smtClean="0"/>
              <a:t>            р.п. Первомайский                             </a:t>
            </a:r>
            <a:r>
              <a:rPr lang="ru-RU" b="1" i="1" dirty="0">
                <a:latin typeface="+mj-lt"/>
              </a:rPr>
              <a:t>Благоустройство общественных территорий</a:t>
            </a:r>
          </a:p>
          <a:p>
            <a:r>
              <a:rPr lang="ru-RU" i="1" dirty="0" smtClean="0"/>
              <a:t>  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9483"/>
            <a:ext cx="802979" cy="92654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995936" y="692696"/>
            <a:ext cx="14401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992880"/>
            <a:ext cx="2808312" cy="217242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62" y="3992880"/>
            <a:ext cx="2974778" cy="21724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616025"/>
            <a:ext cx="2880319" cy="23170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992880"/>
            <a:ext cx="2880319" cy="2172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62" y="1616024"/>
            <a:ext cx="2974777" cy="23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0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257" y="1616026"/>
            <a:ext cx="3987711" cy="44052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59101" y="-8902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82" y="1616026"/>
            <a:ext cx="2301886" cy="44052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" y="692696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i="1" dirty="0" smtClean="0"/>
              <a:t>Муниципальное Образование</a:t>
            </a:r>
          </a:p>
          <a:p>
            <a:r>
              <a:rPr lang="ru-RU" i="1" dirty="0"/>
              <a:t> </a:t>
            </a:r>
            <a:r>
              <a:rPr lang="ru-RU" i="1" dirty="0" smtClean="0"/>
              <a:t>               РП Первомайский                                 Благоустройство территории</a:t>
            </a:r>
            <a:endParaRPr lang="ru-RU" b="1" i="1" dirty="0">
              <a:latin typeface="+mj-lt"/>
            </a:endParaRPr>
          </a:p>
          <a:p>
            <a:r>
              <a:rPr lang="ru-RU" i="1" dirty="0" smtClean="0"/>
              <a:t>  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9483"/>
            <a:ext cx="802979" cy="92654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995936" y="692696"/>
            <a:ext cx="14401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43" y="1613793"/>
            <a:ext cx="2313283" cy="440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8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5753046" y="2952215"/>
            <a:ext cx="1447672" cy="532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57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rPr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6707-202C-4344-B916-41F2741845EB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" y="692696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i="1" dirty="0" smtClean="0"/>
              <a:t>Муниципальное образование             Народный </a:t>
            </a:r>
            <a:r>
              <a:rPr lang="ru-RU" i="1" dirty="0"/>
              <a:t>Бюджет-2020</a:t>
            </a:r>
            <a:endParaRPr lang="ru-RU" i="1" dirty="0" smtClean="0"/>
          </a:p>
          <a:p>
            <a:r>
              <a:rPr lang="ru-RU" i="1" dirty="0"/>
              <a:t> </a:t>
            </a:r>
            <a:r>
              <a:rPr lang="ru-RU" i="1" dirty="0" smtClean="0"/>
              <a:t>               р.п. Первомайский                                   Кровля </a:t>
            </a:r>
            <a:r>
              <a:rPr lang="ru-RU" i="1" dirty="0"/>
              <a:t>пр. Улитина </a:t>
            </a:r>
            <a:r>
              <a:rPr lang="ru-RU" i="1" dirty="0" smtClean="0"/>
              <a:t>д.17</a:t>
            </a:r>
          </a:p>
          <a:p>
            <a:r>
              <a:rPr lang="ru-RU" i="1" dirty="0"/>
              <a:t> </a:t>
            </a:r>
            <a:r>
              <a:rPr lang="ru-RU" i="1" dirty="0" smtClean="0"/>
              <a:t>                                                                                  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995936" y="692696"/>
            <a:ext cx="14401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9483"/>
            <a:ext cx="802979" cy="92654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616026"/>
            <a:ext cx="2808311" cy="231702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487" y="3073544"/>
            <a:ext cx="3193124" cy="369265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3998676"/>
            <a:ext cx="2808311" cy="276752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252" y="1616027"/>
            <a:ext cx="2724236" cy="231702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252" y="3998675"/>
            <a:ext cx="2724236" cy="2768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5816" y="1672287"/>
            <a:ext cx="33192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1537,4 </a:t>
            </a:r>
            <a:r>
              <a:rPr lang="ru-RU" i="1" dirty="0" err="1" smtClean="0"/>
              <a:t>тыс.руб</a:t>
            </a:r>
            <a:r>
              <a:rPr lang="ru-RU" i="1" dirty="0" smtClean="0"/>
              <a:t>-субсидия из бюджета ТО</a:t>
            </a:r>
          </a:p>
          <a:p>
            <a:pPr algn="ctr"/>
            <a:r>
              <a:rPr lang="ru-RU" i="1" dirty="0" smtClean="0"/>
              <a:t>591,3 </a:t>
            </a:r>
            <a:r>
              <a:rPr lang="ru-RU" i="1" dirty="0" err="1" smtClean="0"/>
              <a:t>тыс.руб</a:t>
            </a:r>
            <a:r>
              <a:rPr lang="ru-RU" i="1" dirty="0" smtClean="0"/>
              <a:t>.-местный бюджет</a:t>
            </a:r>
          </a:p>
          <a:p>
            <a:pPr algn="ctr"/>
            <a:r>
              <a:rPr lang="ru-RU" i="1" dirty="0" smtClean="0"/>
              <a:t>236,5 </a:t>
            </a:r>
            <a:r>
              <a:rPr lang="ru-RU" i="1" dirty="0" err="1" smtClean="0"/>
              <a:t>тыс.руб</a:t>
            </a:r>
            <a:r>
              <a:rPr lang="ru-RU" i="1" dirty="0" smtClean="0"/>
              <a:t>.-жители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91565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" t="3279" r="10530" b="1060"/>
          <a:stretch/>
        </p:blipFill>
        <p:spPr>
          <a:xfrm>
            <a:off x="611559" y="1844824"/>
            <a:ext cx="7962617" cy="4608512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99827" y="0"/>
            <a:ext cx="8215337" cy="132267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solidFill>
                  <a:srgbClr val="1616D0"/>
                </a:solidFill>
                <a:latin typeface="Times New Roman" pitchFamily="18" charset="0"/>
              </a:rPr>
              <a:t/>
            </a:r>
            <a:br>
              <a:rPr lang="ru-RU" sz="2800" b="1" dirty="0" smtClean="0">
                <a:solidFill>
                  <a:srgbClr val="1616D0"/>
                </a:solidFill>
                <a:latin typeface="Times New Roman" pitchFamily="18" charset="0"/>
              </a:rPr>
            </a:br>
            <a:endParaRPr lang="ru-RU" sz="2300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51520" y="1475492"/>
            <a:ext cx="43559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n>
                  <a:solidFill>
                    <a:schemeClr val="bg1"/>
                  </a:solidFill>
                </a:ln>
              </a:rPr>
              <a:t>Количество населенных </a:t>
            </a:r>
            <a:r>
              <a:rPr lang="ru-RU" b="1" i="1" dirty="0" smtClean="0">
                <a:ln>
                  <a:solidFill>
                    <a:schemeClr val="bg1"/>
                  </a:solidFill>
                </a:ln>
              </a:rPr>
              <a:t>пунктов – </a:t>
            </a:r>
            <a:r>
              <a:rPr lang="ru-RU" b="1" i="1" dirty="0">
                <a:ln>
                  <a:solidFill>
                    <a:schemeClr val="bg1"/>
                  </a:solidFill>
                </a:ln>
              </a:rPr>
              <a:t>1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4759944" y="1475492"/>
            <a:ext cx="40679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n>
                  <a:solidFill>
                    <a:schemeClr val="bg1"/>
                  </a:solidFill>
                </a:ln>
              </a:rPr>
              <a:t>Площадь территории – 1 </a:t>
            </a:r>
            <a:r>
              <a:rPr lang="ru-RU" b="1" i="1" dirty="0" smtClean="0">
                <a:ln>
                  <a:solidFill>
                    <a:schemeClr val="bg1"/>
                  </a:solidFill>
                </a:ln>
              </a:rPr>
              <a:t>793,84 га </a:t>
            </a:r>
            <a:endParaRPr lang="ru-RU" b="1" i="1" dirty="0">
              <a:ln>
                <a:solidFill>
                  <a:schemeClr val="bg1"/>
                </a:solidFill>
              </a:ln>
            </a:endParaRPr>
          </a:p>
          <a:p>
            <a:pPr algn="ctr"/>
            <a:r>
              <a:rPr lang="ru-RU" b="1" dirty="0">
                <a:latin typeface="Arial Narrow" panose="020B0606020202030204" pitchFamily="34" charset="0"/>
              </a:rPr>
              <a:t>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513745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i="1" dirty="0" smtClean="0"/>
              <a:t>Муниципальное образование</a:t>
            </a:r>
          </a:p>
          <a:p>
            <a:r>
              <a:rPr lang="ru-RU" i="1" dirty="0"/>
              <a:t> </a:t>
            </a:r>
            <a:r>
              <a:rPr lang="ru-RU" i="1" dirty="0" smtClean="0"/>
              <a:t>               р.п. Первомайский</a:t>
            </a:r>
            <a:r>
              <a:rPr lang="ru-RU" dirty="0" smtClean="0"/>
              <a:t>                                  </a:t>
            </a:r>
            <a:r>
              <a:rPr lang="ru-RU" b="1" i="1" dirty="0" smtClean="0">
                <a:ln>
                  <a:solidFill>
                    <a:schemeClr val="bg1"/>
                  </a:solidFill>
                </a:ln>
                <a:latin typeface="+mn-lt"/>
              </a:rPr>
              <a:t>Географическое </a:t>
            </a:r>
            <a:r>
              <a:rPr lang="ru-RU" b="1" i="1" dirty="0">
                <a:ln>
                  <a:solidFill>
                    <a:schemeClr val="bg1"/>
                  </a:solidFill>
                </a:ln>
                <a:latin typeface="+mn-lt"/>
              </a:rPr>
              <a:t>положение </a:t>
            </a:r>
            <a:endParaRPr lang="ru-RU" b="1" i="1" dirty="0">
              <a:latin typeface="+mn-lt"/>
            </a:endParaRP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745"/>
            <a:ext cx="827584" cy="92333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067944" y="513001"/>
            <a:ext cx="144016" cy="924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1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692696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i="1" dirty="0" smtClean="0"/>
              <a:t>Муниципальное образование             </a:t>
            </a:r>
          </a:p>
          <a:p>
            <a:r>
              <a:rPr lang="ru-RU" i="1" dirty="0"/>
              <a:t> </a:t>
            </a:r>
            <a:r>
              <a:rPr lang="ru-RU" i="1" dirty="0" smtClean="0"/>
              <a:t>               р.п. Первомайский                                  Благоустройство</a:t>
            </a:r>
          </a:p>
          <a:p>
            <a:r>
              <a:rPr lang="ru-RU" i="1" dirty="0"/>
              <a:t> </a:t>
            </a:r>
            <a:r>
              <a:rPr lang="ru-RU" i="1" dirty="0" smtClean="0"/>
              <a:t>                                                                                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95936" y="692696"/>
            <a:ext cx="14401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9483"/>
            <a:ext cx="802979" cy="9265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16026"/>
            <a:ext cx="4968552" cy="42612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420888"/>
            <a:ext cx="4858471" cy="426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43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26896"/>
            <a:ext cx="4176464" cy="3291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" y="692696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i="1" dirty="0" smtClean="0"/>
              <a:t>Муниципальное образование</a:t>
            </a:r>
          </a:p>
          <a:p>
            <a:r>
              <a:rPr lang="ru-RU" i="1" dirty="0"/>
              <a:t> </a:t>
            </a:r>
            <a:r>
              <a:rPr lang="ru-RU" i="1" dirty="0" smtClean="0"/>
              <a:t>               р.п. Первомайский                               </a:t>
            </a:r>
            <a:r>
              <a:rPr lang="ru-RU" b="1" i="1" dirty="0" smtClean="0">
                <a:latin typeface="+mj-lt"/>
              </a:rPr>
              <a:t>МАУК </a:t>
            </a:r>
            <a:r>
              <a:rPr lang="ru-RU" b="1" i="1" dirty="0">
                <a:latin typeface="+mj-lt"/>
              </a:rPr>
              <a:t>«ДК «Химик»</a:t>
            </a:r>
          </a:p>
          <a:p>
            <a:r>
              <a:rPr lang="ru-RU" i="1" dirty="0" smtClean="0"/>
              <a:t>  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9483"/>
            <a:ext cx="802979" cy="92654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995936" y="692696"/>
            <a:ext cx="14401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626896"/>
            <a:ext cx="4721736" cy="32918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914" y="4221088"/>
            <a:ext cx="4255293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9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" y="692696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i="1" dirty="0" smtClean="0"/>
              <a:t>Муниципальное образование</a:t>
            </a:r>
          </a:p>
          <a:p>
            <a:r>
              <a:rPr lang="ru-RU" i="1" dirty="0"/>
              <a:t> </a:t>
            </a:r>
            <a:r>
              <a:rPr lang="ru-RU" i="1" dirty="0" smtClean="0"/>
              <a:t>               р.п. Первомайский                                 </a:t>
            </a:r>
            <a:r>
              <a:rPr lang="ru-RU" b="1" i="1" dirty="0" smtClean="0">
                <a:latin typeface="+mj-lt"/>
              </a:rPr>
              <a:t>Библиотека</a:t>
            </a:r>
            <a:endParaRPr lang="ru-RU" b="1" i="1" dirty="0">
              <a:latin typeface="Arial Narrow" panose="020B0606020202030204" pitchFamily="34" charset="0"/>
            </a:endParaRPr>
          </a:p>
          <a:p>
            <a:r>
              <a:rPr lang="ru-RU" i="1" dirty="0" smtClean="0"/>
              <a:t>  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9483"/>
            <a:ext cx="802979" cy="92654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995936" y="692696"/>
            <a:ext cx="14401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221086"/>
            <a:ext cx="3323962" cy="23042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" y="4221087"/>
            <a:ext cx="3203848" cy="23042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1616026"/>
            <a:ext cx="3203848" cy="24610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616026"/>
            <a:ext cx="3323962" cy="24610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3" y="1616026"/>
            <a:ext cx="2280354" cy="246104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3" y="4221086"/>
            <a:ext cx="2280354" cy="230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2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69" y="4005063"/>
            <a:ext cx="2766856" cy="23679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872" y="4005063"/>
            <a:ext cx="2861677" cy="23679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" y="692696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i="1" dirty="0" smtClean="0"/>
              <a:t>Муниципальное образование</a:t>
            </a:r>
          </a:p>
          <a:p>
            <a:r>
              <a:rPr lang="ru-RU" i="1" dirty="0"/>
              <a:t> </a:t>
            </a:r>
            <a:r>
              <a:rPr lang="ru-RU" i="1" dirty="0" smtClean="0"/>
              <a:t>               р.п. Первомайский                                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b="1" i="1" dirty="0">
                <a:latin typeface="+mj-lt"/>
              </a:rPr>
              <a:t>Физическая культура и спорт</a:t>
            </a:r>
          </a:p>
          <a:p>
            <a:r>
              <a:rPr lang="ru-RU" i="1" dirty="0" smtClean="0"/>
              <a:t>  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9483"/>
            <a:ext cx="802979" cy="92654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995936" y="692696"/>
            <a:ext cx="14401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876" y="1616024"/>
            <a:ext cx="2897353" cy="22911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68" y="1616025"/>
            <a:ext cx="2766857" cy="22911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005063"/>
            <a:ext cx="2880320" cy="23679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626912"/>
            <a:ext cx="2880320" cy="228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3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gazetahimik.ru/wp-content/uploads/2015/09/anikee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616025"/>
            <a:ext cx="4551779" cy="454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79" t="25000" r="21294"/>
          <a:stretch/>
        </p:blipFill>
        <p:spPr>
          <a:xfrm>
            <a:off x="4659282" y="1616026"/>
            <a:ext cx="4377214" cy="45492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9101" y="-8902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" y="692696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i="1" dirty="0" smtClean="0"/>
              <a:t>Муниципальное образование</a:t>
            </a:r>
          </a:p>
          <a:p>
            <a:r>
              <a:rPr lang="ru-RU" i="1" dirty="0"/>
              <a:t> </a:t>
            </a:r>
            <a:r>
              <a:rPr lang="ru-RU" i="1" dirty="0" smtClean="0"/>
              <a:t>               р.п. Первомайский                                 Благодарим!</a:t>
            </a:r>
            <a:endParaRPr lang="ru-RU" b="1" i="1" dirty="0">
              <a:latin typeface="+mj-lt"/>
            </a:endParaRPr>
          </a:p>
          <a:p>
            <a:r>
              <a:rPr lang="ru-RU" i="1" dirty="0" smtClean="0"/>
              <a:t>  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9483"/>
            <a:ext cx="802979" cy="92654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995936" y="692696"/>
            <a:ext cx="14401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179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0"/>
          <a:stretch/>
        </p:blipFill>
        <p:spPr>
          <a:xfrm>
            <a:off x="126941" y="3789040"/>
            <a:ext cx="4301043" cy="2522556"/>
          </a:xfrm>
          <a:prstGeom prst="rect">
            <a:avLst/>
          </a:prstGeom>
        </p:spPr>
      </p:pic>
      <p:pic>
        <p:nvPicPr>
          <p:cNvPr id="2052" name="Picture 4" descr="http://zhivkaplya.ru/data/det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504" y="1621296"/>
            <a:ext cx="4272585" cy="199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lunin.rlun.pnzreg.ru/files/rplunino_lunino_pnzreg_ru/foto_2015/mains_eur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41" y="1621296"/>
            <a:ext cx="4272585" cy="199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" y="692696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i="1" dirty="0" smtClean="0"/>
              <a:t>Муниципальное образование</a:t>
            </a:r>
          </a:p>
          <a:p>
            <a:r>
              <a:rPr lang="ru-RU" i="1" dirty="0"/>
              <a:t> </a:t>
            </a:r>
            <a:r>
              <a:rPr lang="ru-RU" i="1" dirty="0" smtClean="0"/>
              <a:t>               р.п. Первомайский                           </a:t>
            </a:r>
            <a:r>
              <a:rPr lang="ru-RU" b="1" i="1" dirty="0" smtClean="0">
                <a:latin typeface="+mj-lt"/>
              </a:rPr>
              <a:t>Материнский капитал</a:t>
            </a:r>
            <a:endParaRPr lang="ru-RU" b="1" i="1" dirty="0">
              <a:latin typeface="+mj-lt"/>
            </a:endParaRPr>
          </a:p>
          <a:p>
            <a:r>
              <a:rPr lang="ru-RU" i="1" dirty="0" smtClean="0"/>
              <a:t>  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9483"/>
            <a:ext cx="802979" cy="92654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846628" y="697966"/>
            <a:ext cx="14401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047" y="3858168"/>
            <a:ext cx="4301042" cy="245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34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" y="692696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i="1" dirty="0" smtClean="0"/>
              <a:t>Муниципальное образование</a:t>
            </a:r>
          </a:p>
          <a:p>
            <a:r>
              <a:rPr lang="ru-RU" i="1" dirty="0"/>
              <a:t> </a:t>
            </a:r>
            <a:r>
              <a:rPr lang="ru-RU" i="1" dirty="0" smtClean="0"/>
              <a:t>               р.п. Первомайский                                 Баня</a:t>
            </a:r>
            <a:endParaRPr lang="ru-RU" b="1" i="1" dirty="0" smtClean="0">
              <a:latin typeface="+mj-lt"/>
            </a:endParaRPr>
          </a:p>
          <a:p>
            <a:r>
              <a:rPr lang="ru-RU" i="1" dirty="0" smtClean="0"/>
              <a:t>  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9483"/>
            <a:ext cx="802979" cy="92654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995936" y="692696"/>
            <a:ext cx="14401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83520"/>
            <a:ext cx="2561338" cy="1445677"/>
          </a:xfrm>
          <a:prstGeom prst="rect">
            <a:avLst/>
          </a:prstGeom>
          <a:ln w="22225">
            <a:solidFill>
              <a:schemeClr val="accent1">
                <a:shade val="50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932" y="5229201"/>
            <a:ext cx="4464497" cy="156269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5229199"/>
            <a:ext cx="4320480" cy="1562692"/>
          </a:xfrm>
          <a:prstGeom prst="rect">
            <a:avLst/>
          </a:prstGeom>
          <a:ln w="22225">
            <a:solidFill>
              <a:schemeClr val="accent1">
                <a:shade val="50000"/>
              </a:schemeClr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933" y="3783520"/>
            <a:ext cx="2270324" cy="144568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842" y="3783521"/>
            <a:ext cx="1759143" cy="1445676"/>
          </a:xfrm>
          <a:prstGeom prst="rect">
            <a:avLst/>
          </a:prstGeom>
          <a:ln w="22225">
            <a:solidFill>
              <a:schemeClr val="accent1">
                <a:shade val="50000"/>
              </a:schemeClr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592" y="1625779"/>
            <a:ext cx="4486839" cy="2157739"/>
          </a:xfrm>
          <a:prstGeom prst="rect">
            <a:avLst/>
          </a:prstGeom>
          <a:ln w="22225">
            <a:solidFill>
              <a:schemeClr val="accent1">
                <a:shade val="50000"/>
              </a:schemeClr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16026"/>
            <a:ext cx="4320481" cy="2167493"/>
          </a:xfrm>
          <a:prstGeom prst="rect">
            <a:avLst/>
          </a:prstGeom>
          <a:ln w="22225">
            <a:solidFill>
              <a:schemeClr val="accent1">
                <a:shade val="50000"/>
              </a:schemeClr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593" y="5229200"/>
            <a:ext cx="4486836" cy="1562690"/>
          </a:xfrm>
          <a:prstGeom prst="rect">
            <a:avLst/>
          </a:prstGeom>
          <a:ln w="22225">
            <a:solidFill>
              <a:schemeClr val="accent1">
                <a:shade val="50000"/>
              </a:schemeClr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919" y="3783518"/>
            <a:ext cx="2216510" cy="1445681"/>
          </a:xfrm>
          <a:prstGeom prst="rect">
            <a:avLst/>
          </a:prstGeom>
          <a:ln w="22225">
            <a:solidFill>
              <a:schemeClr val="accent1">
                <a:shade val="50000"/>
              </a:schemeClr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592" y="3783518"/>
            <a:ext cx="2270326" cy="1445681"/>
          </a:xfrm>
          <a:prstGeom prst="rect">
            <a:avLst/>
          </a:prstGeom>
          <a:ln w="22225">
            <a:solidFill>
              <a:schemeClr val="accent1">
                <a:shade val="50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05272" y="160297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До: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593060" y="1625777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После: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357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8" y="1624802"/>
            <a:ext cx="3491880" cy="21010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789040"/>
            <a:ext cx="3491880" cy="25922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616026"/>
            <a:ext cx="3529909" cy="21010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" y="692696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i="1" dirty="0" smtClean="0"/>
              <a:t>Муниципальное образование</a:t>
            </a:r>
          </a:p>
          <a:p>
            <a:r>
              <a:rPr lang="ru-RU" i="1" dirty="0"/>
              <a:t> </a:t>
            </a:r>
            <a:r>
              <a:rPr lang="ru-RU" i="1" dirty="0" smtClean="0"/>
              <a:t>               р.п. Первомайский                                 </a:t>
            </a:r>
            <a:r>
              <a:rPr lang="ru-RU" b="1" i="1" dirty="0" smtClean="0">
                <a:latin typeface="+mj-lt"/>
              </a:rPr>
              <a:t>Расселение аварийного жилья</a:t>
            </a:r>
            <a:endParaRPr lang="ru-RU" b="1" i="1" dirty="0">
              <a:latin typeface="+mj-lt"/>
            </a:endParaRPr>
          </a:p>
          <a:p>
            <a:r>
              <a:rPr lang="ru-RU" i="1" dirty="0" smtClean="0"/>
              <a:t>  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9483"/>
            <a:ext cx="802979" cy="92654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995936" y="692696"/>
            <a:ext cx="14401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56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692696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i="1" dirty="0" smtClean="0"/>
              <a:t>Муниципальное образование</a:t>
            </a:r>
          </a:p>
          <a:p>
            <a:r>
              <a:rPr lang="ru-RU" i="1" dirty="0"/>
              <a:t> </a:t>
            </a:r>
            <a:r>
              <a:rPr lang="ru-RU" i="1" dirty="0" smtClean="0"/>
              <a:t>               р.п. Первомайский                                 </a:t>
            </a:r>
            <a:r>
              <a:rPr lang="ru-RU" b="1" i="1" dirty="0" smtClean="0">
                <a:latin typeface="+mj-lt"/>
              </a:rPr>
              <a:t>Проведение капитального ремонта МКД</a:t>
            </a:r>
          </a:p>
          <a:p>
            <a:r>
              <a:rPr lang="ru-RU" i="1" dirty="0" smtClean="0"/>
              <a:t> 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9483"/>
            <a:ext cx="802979" cy="9265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95936" y="692696"/>
            <a:ext cx="14401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5552" y="5453606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2017-61 МКД около 26 </a:t>
            </a:r>
            <a:r>
              <a:rPr lang="ru-RU" dirty="0" err="1" smtClean="0"/>
              <a:t>млн.руб</a:t>
            </a:r>
            <a:r>
              <a:rPr lang="ru-RU" dirty="0" smtClean="0"/>
              <a:t>.</a:t>
            </a:r>
          </a:p>
          <a:p>
            <a:r>
              <a:rPr lang="ru-RU" dirty="0" smtClean="0"/>
              <a:t>2018-14 МКД около 8 </a:t>
            </a:r>
            <a:r>
              <a:rPr lang="ru-RU" dirty="0" err="1" smtClean="0"/>
              <a:t>млн.руб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8" y="1616026"/>
            <a:ext cx="4392496" cy="37571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16026"/>
            <a:ext cx="4379979" cy="37571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69801" y="5453606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2019-10 МКД около 5 </a:t>
            </a:r>
            <a:r>
              <a:rPr lang="ru-RU" dirty="0" err="1"/>
              <a:t>млн.руб</a:t>
            </a:r>
            <a:r>
              <a:rPr lang="ru-RU" dirty="0"/>
              <a:t>.</a:t>
            </a:r>
          </a:p>
          <a:p>
            <a:r>
              <a:rPr lang="ru-RU" dirty="0"/>
              <a:t>2020-11 МКД около 5 </a:t>
            </a:r>
            <a:r>
              <a:rPr lang="ru-RU" dirty="0" err="1"/>
              <a:t>млн.руб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0555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755576" y="764704"/>
            <a:ext cx="37147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600" b="1" dirty="0">
                <a:latin typeface="Times New Roman" pitchFamily="18" charset="0"/>
              </a:rPr>
              <a:t>Всего обращений за </a:t>
            </a:r>
            <a:r>
              <a:rPr lang="ru-RU" sz="1600" b="1" dirty="0" smtClean="0">
                <a:latin typeface="Times New Roman" pitchFamily="18" charset="0"/>
              </a:rPr>
              <a:t>2019 </a:t>
            </a:r>
            <a:r>
              <a:rPr lang="ru-RU" sz="1600" b="1" dirty="0">
                <a:latin typeface="Times New Roman" pitchFamily="18" charset="0"/>
              </a:rPr>
              <a:t>год </a:t>
            </a:r>
            <a:r>
              <a:rPr lang="ru-RU" sz="1600" b="1" dirty="0" smtClean="0">
                <a:latin typeface="Times New Roman" pitchFamily="18" charset="0"/>
              </a:rPr>
              <a:t>– 513 </a:t>
            </a:r>
            <a:endParaRPr lang="ru-RU" sz="1600" b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4992714" y="764704"/>
            <a:ext cx="38576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600" b="1" dirty="0" smtClean="0">
                <a:latin typeface="Times New Roman" pitchFamily="18" charset="0"/>
              </a:rPr>
              <a:t>Анализ характера </a:t>
            </a:r>
            <a:r>
              <a:rPr lang="ru-RU" sz="1600" b="1" dirty="0">
                <a:latin typeface="Times New Roman" pitchFamily="18" charset="0"/>
              </a:rPr>
              <a:t>обращений</a:t>
            </a:r>
            <a:endParaRPr lang="ru-RU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" y="692696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i="1" dirty="0" smtClean="0"/>
              <a:t>Муниципальное Образование</a:t>
            </a:r>
          </a:p>
          <a:p>
            <a:pPr algn="ctr" eaLnBrk="0" hangingPunct="0"/>
            <a:r>
              <a:rPr lang="ru-RU" i="1" dirty="0"/>
              <a:t> </a:t>
            </a:r>
            <a:r>
              <a:rPr lang="ru-RU" i="1" dirty="0" smtClean="0"/>
              <a:t>               РП Первомайский                                 </a:t>
            </a:r>
            <a:r>
              <a:rPr lang="ru-RU" b="1" i="1" dirty="0">
                <a:latin typeface="+mj-lt"/>
              </a:rPr>
              <a:t>Работа с обращениями граждан</a:t>
            </a:r>
          </a:p>
          <a:p>
            <a:r>
              <a:rPr lang="ru-RU" i="1" dirty="0" smtClean="0"/>
              <a:t>  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9483"/>
            <a:ext cx="802979" cy="92654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995936" y="692696"/>
            <a:ext cx="14401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4106968815"/>
              </p:ext>
            </p:extLst>
          </p:nvPr>
        </p:nvGraphicFramePr>
        <p:xfrm>
          <a:off x="4716016" y="1616026"/>
          <a:ext cx="3528392" cy="2317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1939717204"/>
              </p:ext>
            </p:extLst>
          </p:nvPr>
        </p:nvGraphicFramePr>
        <p:xfrm>
          <a:off x="395536" y="1616026"/>
          <a:ext cx="4176464" cy="2317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1529960301"/>
              </p:ext>
            </p:extLst>
          </p:nvPr>
        </p:nvGraphicFramePr>
        <p:xfrm>
          <a:off x="107502" y="3861048"/>
          <a:ext cx="6120682" cy="2880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757680594"/>
              </p:ext>
            </p:extLst>
          </p:nvPr>
        </p:nvGraphicFramePr>
        <p:xfrm>
          <a:off x="4139952" y="3717033"/>
          <a:ext cx="4896542" cy="2304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769671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729614649"/>
              </p:ext>
            </p:extLst>
          </p:nvPr>
        </p:nvGraphicFramePr>
        <p:xfrm>
          <a:off x="1524000" y="1916832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" y="692696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i="1" dirty="0" smtClean="0"/>
              <a:t>Муниципальное образование</a:t>
            </a:r>
          </a:p>
          <a:p>
            <a:r>
              <a:rPr lang="ru-RU" i="1" dirty="0"/>
              <a:t> </a:t>
            </a:r>
            <a:r>
              <a:rPr lang="ru-RU" i="1" dirty="0" smtClean="0"/>
              <a:t>               р.п. Первомайский</a:t>
            </a:r>
            <a:r>
              <a:rPr lang="ru-RU" dirty="0" smtClean="0"/>
              <a:t>                                 </a:t>
            </a:r>
            <a:r>
              <a:rPr lang="ru-RU" b="1" i="1" dirty="0" smtClean="0">
                <a:latin typeface="+mj-lt"/>
              </a:rPr>
              <a:t>Демография с разбивкой по полу</a:t>
            </a:r>
            <a:endParaRPr lang="ru-RU" b="1" i="1" dirty="0">
              <a:latin typeface="+mj-lt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952"/>
            <a:ext cx="827584" cy="92407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95936" y="691952"/>
            <a:ext cx="144016" cy="924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60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935817406"/>
              </p:ext>
            </p:extLst>
          </p:nvPr>
        </p:nvGraphicFramePr>
        <p:xfrm>
          <a:off x="467544" y="2564904"/>
          <a:ext cx="8352928" cy="2959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" y="692696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i="1" dirty="0" smtClean="0"/>
              <a:t>Муниципальное Образование</a:t>
            </a:r>
          </a:p>
          <a:p>
            <a:r>
              <a:rPr lang="ru-RU" i="1" dirty="0"/>
              <a:t> </a:t>
            </a:r>
            <a:r>
              <a:rPr lang="ru-RU" i="1" dirty="0" smtClean="0"/>
              <a:t>               РП Первомайский                                 </a:t>
            </a:r>
            <a:r>
              <a:rPr lang="ru-RU" b="1" i="1" dirty="0" smtClean="0">
                <a:latin typeface="+mj-lt"/>
              </a:rPr>
              <a:t>Динамика </a:t>
            </a:r>
            <a:r>
              <a:rPr lang="ru-RU" b="1" i="1" dirty="0">
                <a:latin typeface="+mj-lt"/>
              </a:rPr>
              <a:t>бюджета </a:t>
            </a:r>
            <a:r>
              <a:rPr lang="ru-RU" b="1" i="1" dirty="0" smtClean="0">
                <a:latin typeface="+mj-lt"/>
              </a:rPr>
              <a:t>2021-2023 </a:t>
            </a:r>
            <a:endParaRPr lang="ru-RU" b="1" i="1" dirty="0">
              <a:latin typeface="+mj-lt"/>
            </a:endParaRPr>
          </a:p>
          <a:p>
            <a:r>
              <a:rPr lang="ru-RU" i="1" dirty="0" smtClean="0"/>
              <a:t>  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9483"/>
            <a:ext cx="802979" cy="92654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995936" y="692696"/>
            <a:ext cx="14401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19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7066" y="1616026"/>
            <a:ext cx="898693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latin typeface="+mj-lt"/>
              </a:rPr>
              <a:t>- установка приборов учета электроэнергии в муниципальных квартирах;</a:t>
            </a:r>
          </a:p>
          <a:p>
            <a:r>
              <a:rPr lang="ru-RU" sz="1600" i="1" dirty="0">
                <a:latin typeface="+mj-lt"/>
              </a:rPr>
              <a:t>- постановка на кадастровый учет объектов недвижимости;</a:t>
            </a:r>
          </a:p>
          <a:p>
            <a:r>
              <a:rPr lang="ru-RU" sz="1600" i="1" dirty="0">
                <a:latin typeface="+mj-lt"/>
              </a:rPr>
              <a:t>-ямочный ремонт центральных автодорог;                                  </a:t>
            </a:r>
          </a:p>
          <a:p>
            <a:r>
              <a:rPr lang="ru-RU" sz="1600" i="1" dirty="0">
                <a:latin typeface="+mj-lt"/>
              </a:rPr>
              <a:t>- обслуживание бесхозных сетей, спортивных, детских игровых площадок, фонтана;</a:t>
            </a:r>
          </a:p>
          <a:p>
            <a:r>
              <a:rPr lang="ru-RU" sz="1600" i="1" dirty="0" smtClean="0">
                <a:latin typeface="+mj-lt"/>
              </a:rPr>
              <a:t>- капитальный ремонт </a:t>
            </a:r>
            <a:r>
              <a:rPr lang="ru-RU" sz="1600" i="1" dirty="0">
                <a:latin typeface="+mj-lt"/>
              </a:rPr>
              <a:t>инженерных сетей МКУК «Первомайская поселенческая библиотека» и подача заявки взрослой библиотеки на участие в проекте «Модельная библиотека»;</a:t>
            </a:r>
          </a:p>
          <a:p>
            <a:r>
              <a:rPr lang="ru-RU" sz="1600" i="1" dirty="0">
                <a:latin typeface="+mj-lt"/>
              </a:rPr>
              <a:t>-</a:t>
            </a:r>
            <a:r>
              <a:rPr lang="ru-RU" sz="1600" i="1" dirty="0" smtClean="0">
                <a:latin typeface="+mj-lt"/>
              </a:rPr>
              <a:t>строительство </a:t>
            </a:r>
            <a:r>
              <a:rPr lang="ru-RU" sz="1600" i="1" dirty="0">
                <a:latin typeface="+mj-lt"/>
              </a:rPr>
              <a:t>модульной котельной для нужд жителей дома 3 по ул. Пролетарская;</a:t>
            </a:r>
          </a:p>
          <a:p>
            <a:r>
              <a:rPr lang="ru-RU" sz="1600" i="1" dirty="0">
                <a:latin typeface="+mj-lt"/>
              </a:rPr>
              <a:t>- </a:t>
            </a:r>
            <a:r>
              <a:rPr lang="ru-RU" sz="1600" i="1" dirty="0" smtClean="0">
                <a:latin typeface="+mj-lt"/>
              </a:rPr>
              <a:t>монтаж </a:t>
            </a:r>
            <a:r>
              <a:rPr lang="ru-RU" sz="1600" i="1" dirty="0" err="1">
                <a:latin typeface="+mj-lt"/>
              </a:rPr>
              <a:t>пожаро</a:t>
            </a:r>
            <a:r>
              <a:rPr lang="ru-RU" sz="1600" i="1" dirty="0">
                <a:latin typeface="+mj-lt"/>
              </a:rPr>
              <a:t>-охранной сигнализации  2ого этаже здания ДК;</a:t>
            </a:r>
          </a:p>
          <a:p>
            <a:r>
              <a:rPr lang="ru-RU" sz="1600" i="1" dirty="0">
                <a:latin typeface="+mj-lt"/>
              </a:rPr>
              <a:t>-</a:t>
            </a:r>
            <a:r>
              <a:rPr lang="ru-RU" sz="1600" i="1" dirty="0" smtClean="0">
                <a:latin typeface="+mj-lt"/>
              </a:rPr>
              <a:t>ремонт </a:t>
            </a:r>
            <a:r>
              <a:rPr lang="ru-RU" sz="1600" i="1" dirty="0">
                <a:latin typeface="+mj-lt"/>
              </a:rPr>
              <a:t>придомовых территорий по программе «Формирование современной городской среды», при </a:t>
            </a:r>
            <a:r>
              <a:rPr lang="ru-RU" sz="1600" i="1" dirty="0" err="1">
                <a:latin typeface="+mj-lt"/>
              </a:rPr>
              <a:t>софинансировании</a:t>
            </a:r>
            <a:r>
              <a:rPr lang="ru-RU" sz="1600" i="1" dirty="0">
                <a:latin typeface="+mj-lt"/>
              </a:rPr>
              <a:t> от жителей, по адресам  Октябрьская 17,19,21,23,23а,25,25а;</a:t>
            </a:r>
          </a:p>
          <a:p>
            <a:r>
              <a:rPr lang="ru-RU" sz="1600" i="1" dirty="0">
                <a:latin typeface="+mj-lt"/>
              </a:rPr>
              <a:t>- </a:t>
            </a:r>
            <a:r>
              <a:rPr lang="ru-RU" sz="1600" i="1" dirty="0" smtClean="0">
                <a:latin typeface="+mj-lt"/>
              </a:rPr>
              <a:t>переселение </a:t>
            </a:r>
            <a:r>
              <a:rPr lang="ru-RU" sz="1600" i="1" dirty="0">
                <a:latin typeface="+mj-lt"/>
              </a:rPr>
              <a:t>из аварийного жилфонда;</a:t>
            </a:r>
          </a:p>
          <a:p>
            <a:r>
              <a:rPr lang="ru-RU" sz="1600" i="1" dirty="0">
                <a:latin typeface="+mj-lt"/>
              </a:rPr>
              <a:t>-</a:t>
            </a:r>
            <a:r>
              <a:rPr lang="ru-RU" sz="1600" i="1" dirty="0" smtClean="0">
                <a:latin typeface="+mj-lt"/>
              </a:rPr>
              <a:t>ликвидация </a:t>
            </a:r>
            <a:r>
              <a:rPr lang="ru-RU" sz="1600" i="1" dirty="0">
                <a:latin typeface="+mj-lt"/>
              </a:rPr>
              <a:t>карстового провала в СНТ;</a:t>
            </a:r>
          </a:p>
          <a:p>
            <a:r>
              <a:rPr lang="ru-RU" sz="1600" i="1" dirty="0">
                <a:latin typeface="+mj-lt"/>
              </a:rPr>
              <a:t>-</a:t>
            </a:r>
            <a:r>
              <a:rPr lang="ru-RU" sz="1600" i="1" dirty="0" smtClean="0">
                <a:latin typeface="+mj-lt"/>
              </a:rPr>
              <a:t>завершение </a:t>
            </a:r>
            <a:r>
              <a:rPr lang="ru-RU" sz="1600" i="1" dirty="0">
                <a:latin typeface="+mj-lt"/>
              </a:rPr>
              <a:t>ремонта муниципальных помещений цокольного этажа по Интернациональному проезду 2;</a:t>
            </a:r>
          </a:p>
          <a:p>
            <a:r>
              <a:rPr lang="ru-RU" sz="1600" i="1" dirty="0">
                <a:latin typeface="+mj-lt"/>
              </a:rPr>
              <a:t>- </a:t>
            </a:r>
            <a:r>
              <a:rPr lang="ru-RU" sz="1600" i="1" dirty="0" smtClean="0">
                <a:latin typeface="+mj-lt"/>
              </a:rPr>
              <a:t>начало </a:t>
            </a:r>
            <a:r>
              <a:rPr lang="ru-RU" sz="1600" i="1" dirty="0">
                <a:latin typeface="+mj-lt"/>
              </a:rPr>
              <a:t>работ по благоустройству ул. Пролетарская  с благоустройством тротуаров;</a:t>
            </a:r>
          </a:p>
          <a:p>
            <a:r>
              <a:rPr lang="ru-RU" sz="1600" i="1" dirty="0">
                <a:latin typeface="+mj-lt"/>
              </a:rPr>
              <a:t> - </a:t>
            </a:r>
            <a:r>
              <a:rPr lang="ru-RU" sz="1600" i="1" dirty="0" smtClean="0">
                <a:latin typeface="+mj-lt"/>
              </a:rPr>
              <a:t>продолжение </a:t>
            </a:r>
            <a:r>
              <a:rPr lang="ru-RU" sz="1600" i="1" dirty="0">
                <a:latin typeface="+mj-lt"/>
              </a:rPr>
              <a:t>благоустройства пляжной зоны (укрепление береговой линии и оборудование мостиков для рыбной ловли).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692696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i="1" dirty="0" smtClean="0"/>
              <a:t>Муниципальное образование</a:t>
            </a:r>
          </a:p>
          <a:p>
            <a:r>
              <a:rPr lang="ru-RU" i="1" dirty="0"/>
              <a:t> </a:t>
            </a:r>
            <a:r>
              <a:rPr lang="ru-RU" i="1" dirty="0" smtClean="0"/>
              <a:t>               р.п. Первомайский                                 </a:t>
            </a:r>
            <a:r>
              <a:rPr lang="ru-RU" b="1" i="1" dirty="0" smtClean="0">
                <a:latin typeface="+mj-lt"/>
              </a:rPr>
              <a:t>Планы на 2021 год</a:t>
            </a:r>
            <a:endParaRPr lang="ru-RU" b="1" i="1" dirty="0">
              <a:latin typeface="+mj-lt"/>
            </a:endParaRPr>
          </a:p>
          <a:p>
            <a:r>
              <a:rPr lang="ru-RU" i="1" dirty="0" smtClean="0"/>
              <a:t>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995936" y="692696"/>
            <a:ext cx="14401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9483"/>
            <a:ext cx="802979" cy="92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8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692696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i="1" dirty="0" smtClean="0"/>
              <a:t>Муниципальное образование</a:t>
            </a:r>
          </a:p>
          <a:p>
            <a:r>
              <a:rPr lang="ru-RU" i="1" dirty="0"/>
              <a:t> </a:t>
            </a:r>
            <a:r>
              <a:rPr lang="ru-RU" i="1" dirty="0" smtClean="0"/>
              <a:t>               р.п. Первомайский                             </a:t>
            </a:r>
            <a:r>
              <a:rPr lang="ru-RU" b="1" i="1" dirty="0" smtClean="0">
                <a:latin typeface="+mj-lt"/>
              </a:rPr>
              <a:t>р.п.Первомайский в топ-10 моногородов России</a:t>
            </a:r>
            <a:endParaRPr lang="ru-RU" b="1" i="1" dirty="0">
              <a:latin typeface="+mj-lt"/>
            </a:endParaRPr>
          </a:p>
          <a:p>
            <a:r>
              <a:rPr lang="ru-RU" i="1" dirty="0" smtClean="0"/>
              <a:t> 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9483"/>
            <a:ext cx="802979" cy="9265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95936" y="692696"/>
            <a:ext cx="14401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610091"/>
            <a:ext cx="5358705" cy="45552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1" t="10909" r="26709" b="-40"/>
          <a:stretch/>
        </p:blipFill>
        <p:spPr>
          <a:xfrm>
            <a:off x="5436096" y="1610092"/>
            <a:ext cx="3672408" cy="455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49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" y="5373216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i="1" dirty="0" smtClean="0"/>
              <a:t>Муниципальное образование</a:t>
            </a:r>
          </a:p>
          <a:p>
            <a:r>
              <a:rPr lang="ru-RU" i="1" dirty="0"/>
              <a:t> </a:t>
            </a:r>
            <a:r>
              <a:rPr lang="ru-RU" i="1" dirty="0" smtClean="0"/>
              <a:t>               р.п. Первомайский                                 Спасибо за внимание!</a:t>
            </a:r>
            <a:endParaRPr lang="ru-RU" b="1" i="1" dirty="0">
              <a:latin typeface="+mj-lt"/>
            </a:endParaRPr>
          </a:p>
          <a:p>
            <a:r>
              <a:rPr lang="ru-RU" i="1" dirty="0" smtClean="0"/>
              <a:t>  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70003"/>
            <a:ext cx="802979" cy="92654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995936" y="5373216"/>
            <a:ext cx="14401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81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184507588"/>
              </p:ext>
            </p:extLst>
          </p:nvPr>
        </p:nvGraphicFramePr>
        <p:xfrm>
          <a:off x="251521" y="1616026"/>
          <a:ext cx="4320480" cy="5125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" y="692696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i="1" dirty="0" smtClean="0"/>
              <a:t>Муниципальное образование</a:t>
            </a:r>
          </a:p>
          <a:p>
            <a:r>
              <a:rPr lang="ru-RU" i="1" dirty="0"/>
              <a:t> </a:t>
            </a:r>
            <a:r>
              <a:rPr lang="ru-RU" i="1" dirty="0" smtClean="0"/>
              <a:t>               р.п. Первомайский</a:t>
            </a:r>
            <a:r>
              <a:rPr lang="ru-RU" dirty="0" smtClean="0"/>
              <a:t>                                  </a:t>
            </a:r>
            <a:r>
              <a:rPr lang="ru-RU" b="1" i="1" dirty="0">
                <a:latin typeface="+mj-lt"/>
              </a:rPr>
              <a:t>Демография с разбивкой по </a:t>
            </a:r>
            <a:r>
              <a:rPr lang="ru-RU" b="1" i="1" dirty="0" smtClean="0">
                <a:latin typeface="+mj-lt"/>
              </a:rPr>
              <a:t>возрасту</a:t>
            </a:r>
            <a:endParaRPr lang="ru-RU" b="1" i="1" dirty="0">
              <a:latin typeface="+mj-lt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1" y="692696"/>
            <a:ext cx="774491" cy="8640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95936" y="692696"/>
            <a:ext cx="14401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85005675"/>
              </p:ext>
            </p:extLst>
          </p:nvPr>
        </p:nvGraphicFramePr>
        <p:xfrm>
          <a:off x="4572001" y="1616026"/>
          <a:ext cx="4464495" cy="5125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4283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7545167"/>
              </p:ext>
            </p:extLst>
          </p:nvPr>
        </p:nvGraphicFramePr>
        <p:xfrm>
          <a:off x="-10640" y="1656260"/>
          <a:ext cx="4726656" cy="2459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748041327"/>
              </p:ext>
            </p:extLst>
          </p:nvPr>
        </p:nvGraphicFramePr>
        <p:xfrm>
          <a:off x="4716016" y="1616026"/>
          <a:ext cx="4406129" cy="2499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949770114"/>
              </p:ext>
            </p:extLst>
          </p:nvPr>
        </p:nvGraphicFramePr>
        <p:xfrm>
          <a:off x="-10642" y="4115990"/>
          <a:ext cx="5518746" cy="2716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986607221"/>
              </p:ext>
            </p:extLst>
          </p:nvPr>
        </p:nvGraphicFramePr>
        <p:xfrm>
          <a:off x="4686387" y="4084884"/>
          <a:ext cx="4427165" cy="2716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" y="692696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i="1" dirty="0" smtClean="0"/>
              <a:t>Муниципальное образование</a:t>
            </a:r>
          </a:p>
          <a:p>
            <a:r>
              <a:rPr lang="ru-RU" i="1" dirty="0"/>
              <a:t> </a:t>
            </a:r>
            <a:r>
              <a:rPr lang="ru-RU" i="1" dirty="0" smtClean="0"/>
              <a:t>               р.п. Первомайский</a:t>
            </a:r>
            <a:r>
              <a:rPr lang="ru-RU" dirty="0" smtClean="0"/>
              <a:t>                                  </a:t>
            </a:r>
            <a:r>
              <a:rPr lang="ru-RU" b="1" i="1" dirty="0">
                <a:latin typeface="+mj-lt"/>
              </a:rPr>
              <a:t>Возрастной состав населения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92696"/>
            <a:ext cx="827583" cy="9233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95936" y="692696"/>
            <a:ext cx="144016" cy="92333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995936" y="692696"/>
            <a:ext cx="14401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58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941168"/>
            <a:ext cx="1915548" cy="16922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9" y="1615870"/>
            <a:ext cx="1915548" cy="15829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3" y="4941168"/>
            <a:ext cx="2028321" cy="16922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3" y="3198950"/>
            <a:ext cx="2028321" cy="174221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3" y="1615871"/>
            <a:ext cx="2028321" cy="158307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9" y="3198949"/>
            <a:ext cx="1915548" cy="17420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4" r="24111"/>
          <a:stretch/>
        </p:blipFill>
        <p:spPr>
          <a:xfrm>
            <a:off x="2195734" y="4941013"/>
            <a:ext cx="1778109" cy="16923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526" y="692696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i="1" dirty="0" smtClean="0"/>
              <a:t>Муниципальное образование</a:t>
            </a:r>
          </a:p>
          <a:p>
            <a:r>
              <a:rPr lang="ru-RU" i="1" dirty="0"/>
              <a:t> </a:t>
            </a:r>
            <a:r>
              <a:rPr lang="ru-RU" i="1" dirty="0" smtClean="0"/>
              <a:t>               р.п. Первомайский</a:t>
            </a:r>
            <a:r>
              <a:rPr lang="ru-RU" dirty="0" smtClean="0"/>
              <a:t>                                  </a:t>
            </a:r>
            <a:r>
              <a:rPr lang="ru-RU" b="1" i="1" dirty="0">
                <a:latin typeface="+mj-lt"/>
              </a:rPr>
              <a:t>Малый и средний бизнес</a:t>
            </a:r>
          </a:p>
          <a:p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" y="692696"/>
            <a:ext cx="818058" cy="9231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95936" y="692696"/>
            <a:ext cx="14401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447" y="726023"/>
            <a:ext cx="925689" cy="88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5" y="1615871"/>
            <a:ext cx="4608513" cy="2677225"/>
          </a:xfrm>
          <a:prstGeom prst="rect">
            <a:avLst/>
          </a:prstGeom>
        </p:spPr>
      </p:pic>
      <p:pic>
        <p:nvPicPr>
          <p:cNvPr id="24" name="Picture 6" descr="https://np-vesti.ru/wp-content/uploads/2018/09/gorod-1140x61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941014"/>
            <a:ext cx="2808311" cy="79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ntagil.org/upload/medialibrary/952/Slayd10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" r="64109" b="76571"/>
          <a:stretch/>
        </p:blipFill>
        <p:spPr bwMode="auto">
          <a:xfrm>
            <a:off x="3973843" y="5733256"/>
            <a:ext cx="2830404" cy="90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03747" y="445917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157 МСП=214 человек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371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0362" y="326584"/>
            <a:ext cx="9144000" cy="41835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sz="2400" b="1" i="1" dirty="0">
              <a:cs typeface="Arial" charset="0"/>
            </a:endParaRPr>
          </a:p>
        </p:txBody>
      </p:sp>
      <p:sp>
        <p:nvSpPr>
          <p:cNvPr id="3" name="AutoShape 4" descr="blob:https://web.whatsapp.com/b05e2ee6-71b9-4c86-a813-97cde9c6747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blob:https://web.whatsapp.com/b05e2ee6-71b9-4c86-a813-97cde9c6747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http://www.azsx.ru/images/pervomajskij-zavod-zhbi_2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695723"/>
            <a:ext cx="4172566" cy="21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altay/1886119/2a00000169d4011c5b34e2aabb98c471f13a/XX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948821"/>
            <a:ext cx="4172565" cy="269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ylaymg.ucoz.ru/tumg_prav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4" y="3948821"/>
            <a:ext cx="4353850" cy="269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" y="692696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i="1" dirty="0" smtClean="0"/>
              <a:t>Муниципальное образование</a:t>
            </a:r>
          </a:p>
          <a:p>
            <a:r>
              <a:rPr lang="ru-RU" i="1" dirty="0"/>
              <a:t> </a:t>
            </a:r>
            <a:r>
              <a:rPr lang="ru-RU" i="1" dirty="0" smtClean="0"/>
              <a:t>               р.п. Первомайский                                    </a:t>
            </a:r>
            <a:r>
              <a:rPr lang="ru-RU" b="1" i="1" dirty="0" smtClean="0">
                <a:latin typeface="+mj-lt"/>
              </a:rPr>
              <a:t>Бизнес</a:t>
            </a:r>
            <a:endParaRPr lang="ru-RU" b="1" i="1" dirty="0">
              <a:latin typeface="+mj-lt"/>
            </a:endParaRPr>
          </a:p>
          <a:p>
            <a:r>
              <a:rPr lang="ru-RU" i="1" dirty="0" smtClean="0"/>
              <a:t>  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2" y="692696"/>
            <a:ext cx="807222" cy="89026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995936" y="692696"/>
            <a:ext cx="14401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t="17968" r="80" b="7032"/>
          <a:stretch/>
        </p:blipFill>
        <p:spPr bwMode="auto">
          <a:xfrm>
            <a:off x="110003" y="1695723"/>
            <a:ext cx="4317981" cy="2171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39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itd2.mycdn.me/image?id=875335338676&amp;t=20&amp;plc=WEB&amp;tkn=*sTYbtI0KlPX502xNwvRBaF2aGh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833" y="1616026"/>
            <a:ext cx="397369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n-azot.ru/images/photobank/photo/photo_0017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91" y="1616026"/>
            <a:ext cx="399296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20362" y="326584"/>
            <a:ext cx="9144000" cy="41835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sz="2400" b="1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72" y="4077072"/>
            <a:ext cx="3992960" cy="23762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33" y="4077072"/>
            <a:ext cx="3957344" cy="23762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" y="692696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i="1" dirty="0" smtClean="0"/>
              <a:t>Муниципальное образование</a:t>
            </a:r>
          </a:p>
          <a:p>
            <a:r>
              <a:rPr lang="ru-RU" i="1" dirty="0"/>
              <a:t> </a:t>
            </a:r>
            <a:r>
              <a:rPr lang="ru-RU" i="1" dirty="0" smtClean="0"/>
              <a:t>               р.п. Первомайский                                           </a:t>
            </a:r>
            <a:r>
              <a:rPr lang="ru-RU" b="1" i="1" dirty="0" smtClean="0">
                <a:latin typeface="+mj-lt"/>
              </a:rPr>
              <a:t>ОАО </a:t>
            </a:r>
            <a:r>
              <a:rPr lang="ru-RU" b="1" i="1" dirty="0">
                <a:latin typeface="+mj-lt"/>
              </a:rPr>
              <a:t>«</a:t>
            </a:r>
            <a:r>
              <a:rPr lang="ru-RU" b="1" i="1" dirty="0" smtClean="0">
                <a:latin typeface="+mj-lt"/>
              </a:rPr>
              <a:t>Щекиноазот»</a:t>
            </a:r>
            <a:endParaRPr lang="ru-RU" b="1" i="1" dirty="0">
              <a:latin typeface="+mj-lt"/>
            </a:endParaRPr>
          </a:p>
          <a:p>
            <a:r>
              <a:rPr lang="ru-RU" i="1" dirty="0" smtClean="0"/>
              <a:t>  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1" y="692696"/>
            <a:ext cx="807223" cy="92333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995936" y="692696"/>
            <a:ext cx="14401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06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0"/>
          <a:stretch/>
        </p:blipFill>
        <p:spPr>
          <a:xfrm>
            <a:off x="168727" y="1632381"/>
            <a:ext cx="2398424" cy="25212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5856" y="-24714"/>
            <a:ext cx="55520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95910" y="534988"/>
            <a:ext cx="9144000" cy="41835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           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7" t="9004" r="2201" b="6963"/>
          <a:stretch/>
        </p:blipFill>
        <p:spPr>
          <a:xfrm>
            <a:off x="2815614" y="1616026"/>
            <a:ext cx="3179524" cy="2537561"/>
          </a:xfrm>
          <a:prstGeom prst="rect">
            <a:avLst/>
          </a:prstGeom>
        </p:spPr>
      </p:pic>
      <p:pic>
        <p:nvPicPr>
          <p:cNvPr id="1028" name="Picture 4" descr="http://krokofoto.ru/wp-content/gallery/shhyokino/img_08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124" y="1616026"/>
            <a:ext cx="2759209" cy="241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tatic.wixstatic.com/media/ad4835_c5410fe139244de49513e9f63730cafd.png/v1/fill/w_732,h_775,al_c,usm_0.66_1.00_0.01/ad4835_c5410fe139244de49513e9f63730caf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72" y="4433242"/>
            <a:ext cx="2413222" cy="189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4153587"/>
            <a:ext cx="24482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СШ №15</a:t>
            </a:r>
            <a:endParaRPr lang="ru-RU" sz="11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915816" y="4171632"/>
            <a:ext cx="24482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СШ №16</a:t>
            </a:r>
            <a:endParaRPr lang="ru-RU" sz="11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306075" y="3971577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ГОО ТО «Первомайская </a:t>
            </a:r>
            <a:r>
              <a:rPr lang="ru-RU" sz="1200" b="1" dirty="0" smtClean="0"/>
              <a:t>кадетская школа-интернат</a:t>
            </a:r>
            <a:r>
              <a:rPr lang="ru-RU" sz="1200" b="1" dirty="0"/>
              <a:t>»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3929" y="6363325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/>
              <a:t>Щекинское</a:t>
            </a:r>
            <a:r>
              <a:rPr lang="ru-RU" sz="1200" b="1" dirty="0"/>
              <a:t> «СУВУ»</a:t>
            </a:r>
          </a:p>
        </p:txBody>
      </p:sp>
      <p:pic>
        <p:nvPicPr>
          <p:cNvPr id="1032" name="Picture 8" descr="http://pdmsh.ru/images/phocagallery/thumbs/phoca_thumb_l_uchastniki_koncerta_pr_kudrino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614" y="4433242"/>
            <a:ext cx="3192003" cy="189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709486" y="6363326"/>
            <a:ext cx="3504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МАУДО «Первомайская детская школа искусств»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537" y="4433242"/>
            <a:ext cx="2735796" cy="18982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41105" y="6331452"/>
            <a:ext cx="996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Д/с №18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" y="692696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i="1" dirty="0" smtClean="0"/>
              <a:t>Муниципальное образование</a:t>
            </a:r>
          </a:p>
          <a:p>
            <a:r>
              <a:rPr lang="ru-RU" i="1" dirty="0"/>
              <a:t> </a:t>
            </a:r>
            <a:r>
              <a:rPr lang="ru-RU" i="1" dirty="0" smtClean="0"/>
              <a:t>              р.п. Первомайский                                           </a:t>
            </a:r>
            <a:r>
              <a:rPr lang="ru-RU" b="1" i="1" dirty="0" smtClean="0">
                <a:latin typeface="+mj-lt"/>
              </a:rPr>
              <a:t>Образование</a:t>
            </a:r>
            <a:endParaRPr lang="ru-RU" b="1" i="1" dirty="0">
              <a:latin typeface="+mj-lt"/>
            </a:endParaRPr>
          </a:p>
          <a:p>
            <a:r>
              <a:rPr lang="ru-RU" i="1" dirty="0" smtClean="0"/>
              <a:t>  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995936" y="692696"/>
            <a:ext cx="14401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330"/>
            <a:ext cx="827584" cy="92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18646</TotalTime>
  <Words>757</Words>
  <Application>Microsoft Office PowerPoint</Application>
  <PresentationFormat>Экран (4:3)</PresentationFormat>
  <Paragraphs>174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Arial</vt:lpstr>
      <vt:lpstr>Arial Narrow</vt:lpstr>
      <vt:lpstr>Calibri</vt:lpstr>
      <vt:lpstr>Calibri Light</vt:lpstr>
      <vt:lpstr>Cambria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Адм3</dc:creator>
  <cp:lastModifiedBy>Алёна Викторовна</cp:lastModifiedBy>
  <cp:revision>1094</cp:revision>
  <cp:lastPrinted>2020-01-27T09:33:46Z</cp:lastPrinted>
  <dcterms:created xsi:type="dcterms:W3CDTF">2015-04-01T11:44:51Z</dcterms:created>
  <dcterms:modified xsi:type="dcterms:W3CDTF">2022-02-16T09:23:55Z</dcterms:modified>
</cp:coreProperties>
</file>