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392" r:id="rId2"/>
    <p:sldId id="508" r:id="rId3"/>
    <p:sldId id="510" r:id="rId4"/>
    <p:sldId id="511" r:id="rId5"/>
    <p:sldId id="513" r:id="rId6"/>
    <p:sldId id="512" r:id="rId7"/>
    <p:sldId id="514" r:id="rId8"/>
    <p:sldId id="515" r:id="rId9"/>
    <p:sldId id="516" r:id="rId10"/>
    <p:sldId id="517" r:id="rId11"/>
    <p:sldId id="518" r:id="rId12"/>
    <p:sldId id="407" r:id="rId13"/>
    <p:sldId id="406" r:id="rId14"/>
    <p:sldId id="486" r:id="rId15"/>
    <p:sldId id="500" r:id="rId16"/>
    <p:sldId id="501" r:id="rId17"/>
    <p:sldId id="503" r:id="rId18"/>
    <p:sldId id="426" r:id="rId19"/>
    <p:sldId id="496" r:id="rId20"/>
    <p:sldId id="429" r:id="rId21"/>
    <p:sldId id="438" r:id="rId22"/>
    <p:sldId id="504" r:id="rId23"/>
    <p:sldId id="495" r:id="rId24"/>
    <p:sldId id="479" r:id="rId25"/>
    <p:sldId id="482" r:id="rId26"/>
    <p:sldId id="470" r:id="rId27"/>
    <p:sldId id="505" r:id="rId28"/>
    <p:sldId id="506" r:id="rId29"/>
    <p:sldId id="468" r:id="rId30"/>
    <p:sldId id="430" r:id="rId31"/>
    <p:sldId id="507" r:id="rId32"/>
    <p:sldId id="402" r:id="rId33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17EEF68-BBB3-47B3-8FD1-EB2861F38C48}">
          <p14:sldIdLst>
            <p14:sldId id="392"/>
            <p14:sldId id="508"/>
            <p14:sldId id="510"/>
            <p14:sldId id="511"/>
            <p14:sldId id="513"/>
            <p14:sldId id="512"/>
            <p14:sldId id="514"/>
            <p14:sldId id="515"/>
            <p14:sldId id="516"/>
            <p14:sldId id="517"/>
            <p14:sldId id="518"/>
            <p14:sldId id="407"/>
            <p14:sldId id="406"/>
            <p14:sldId id="486"/>
            <p14:sldId id="500"/>
            <p14:sldId id="501"/>
            <p14:sldId id="503"/>
            <p14:sldId id="426"/>
            <p14:sldId id="496"/>
            <p14:sldId id="429"/>
            <p14:sldId id="438"/>
            <p14:sldId id="504"/>
            <p14:sldId id="495"/>
            <p14:sldId id="479"/>
            <p14:sldId id="482"/>
            <p14:sldId id="470"/>
            <p14:sldId id="505"/>
            <p14:sldId id="506"/>
            <p14:sldId id="468"/>
            <p14:sldId id="430"/>
          </p14:sldIdLst>
        </p14:section>
        <p14:section name="Раздел без заголовка" id="{B5A09436-8F99-4E6E-942F-68C638395F80}">
          <p14:sldIdLst>
            <p14:sldId id="507"/>
            <p14:sldId id="4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1B6B2A"/>
    <a:srgbClr val="1A4814"/>
    <a:srgbClr val="336600"/>
    <a:srgbClr val="1D5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>
      <p:cViewPr varScale="1">
        <p:scale>
          <a:sx n="115" d="100"/>
          <a:sy n="115" d="100"/>
        </p:scale>
        <p:origin x="1542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60667333259268E-2"/>
          <c:y val="6.248004792716421E-2"/>
          <c:w val="0.91839332666740736"/>
          <c:h val="0.444029074125378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в общем объеме поступлений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8E8-4276-8389-23ACAABCA17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8E8-4276-8389-23ACAABCA17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8E8-4276-8389-23ACAABCA17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8E8-4276-8389-23ACAABCA17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8E8-4276-8389-23ACAABCA17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8E8-4276-8389-23ACAABCA17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8E8-4276-8389-23ACAABCA17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98E8-4276-8389-23ACAABCA1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Налог на имущество физических лиц</c:v>
                </c:pt>
                <c:pt idx="2">
                  <c:v>Земельный налог</c:v>
                </c:pt>
                <c:pt idx="3">
                  <c:v>Доходы от использования имущества, находящегося в государственной муниципальной собственности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  <c:pt idx="6">
                  <c:v>Прочие неналоговые доходы</c:v>
                </c:pt>
                <c:pt idx="7">
                  <c:v>Безвозмездные поступления</c:v>
                </c:pt>
              </c:strCache>
            </c:strRef>
          </c:cat>
          <c:val>
            <c:numRef>
              <c:f>Лист1!$B$2:$B$9</c:f>
              <c:numCache>
                <c:formatCode>0.00%</c:formatCode>
                <c:ptCount val="8"/>
                <c:pt idx="0">
                  <c:v>0.32729999999999998</c:v>
                </c:pt>
                <c:pt idx="1">
                  <c:v>1.7399999999999999E-2</c:v>
                </c:pt>
                <c:pt idx="2">
                  <c:v>0.48199999999999998</c:v>
                </c:pt>
                <c:pt idx="3">
                  <c:v>2.8000000000000001E-2</c:v>
                </c:pt>
                <c:pt idx="4">
                  <c:v>7.0000000000000001E-3</c:v>
                </c:pt>
                <c:pt idx="5">
                  <c:v>1.5E-3</c:v>
                </c:pt>
                <c:pt idx="6">
                  <c:v>9.5999999999999992E-3</c:v>
                </c:pt>
                <c:pt idx="7">
                  <c:v>0.12670000000000001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8E8-4276-8389-23ACAABCA1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4260862717082069"/>
          <c:w val="0.9158368767106686"/>
          <c:h val="0.565320995836631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Удельный вес в общем объеме расходов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60667333259268E-2"/>
          <c:y val="6.248004792716421E-2"/>
          <c:w val="0.91839332666740736"/>
          <c:h val="0.444029074125378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в общем объеме расходов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E77-420B-B5A6-AADE0908D42E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E77-420B-B5A6-AADE0908D42E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E77-420B-B5A6-AADE0908D42E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E77-420B-B5A6-AADE0908D42E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AE77-420B-B5A6-AADE0908D42E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AE77-420B-B5A6-AADE0908D42E}"/>
              </c:ext>
            </c:extLst>
          </c:dPt>
          <c:dPt>
            <c:idx val="6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AE77-420B-B5A6-AADE0908D42E}"/>
              </c:ext>
            </c:extLst>
          </c:dPt>
          <c:dPt>
            <c:idx val="7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AE77-420B-B5A6-AADE0908D4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ПРАВООХРА-НИТЕЛЬНАЯ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КУЛЬТУРА И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</c:strCache>
            </c:strRef>
          </c:cat>
          <c:val>
            <c:numRef>
              <c:f>Лист1!$B$2:$B$11</c:f>
              <c:numCache>
                <c:formatCode>0.00%</c:formatCode>
                <c:ptCount val="10"/>
                <c:pt idx="0">
                  <c:v>0.112</c:v>
                </c:pt>
                <c:pt idx="1">
                  <c:v>3.0000000000000001E-3</c:v>
                </c:pt>
                <c:pt idx="2">
                  <c:v>1.4999999999999999E-2</c:v>
                </c:pt>
                <c:pt idx="3">
                  <c:v>0.69599999999999995</c:v>
                </c:pt>
                <c:pt idx="4">
                  <c:v>0.54</c:v>
                </c:pt>
                <c:pt idx="5">
                  <c:v>1E-3</c:v>
                </c:pt>
                <c:pt idx="6">
                  <c:v>0.107</c:v>
                </c:pt>
                <c:pt idx="7">
                  <c:v>0.5</c:v>
                </c:pt>
                <c:pt idx="8">
                  <c:v>2.1000000000000001E-2</c:v>
                </c:pt>
                <c:pt idx="9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E77-420B-B5A6-AADE0908D4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5804176"/>
        <c:axId val="315803784"/>
        <c:axId val="0"/>
      </c:bar3DChart>
      <c:catAx>
        <c:axId val="31580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5803784"/>
        <c:crosses val="autoZero"/>
        <c:auto val="1"/>
        <c:lblAlgn val="ctr"/>
        <c:lblOffset val="100"/>
        <c:noMultiLvlLbl val="0"/>
      </c:catAx>
      <c:valAx>
        <c:axId val="315803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580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2BE141"/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Функционирование законодательных (представительных) органов государственной власти и представительных органов муниципальных образований</c:v>
                </c:pt>
                <c:pt idx="1">
                  <c:v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c:v>
                </c:pt>
                <c:pt idx="2">
                  <c:v>Муниципальная программа «Совершенствование структуры собственности муниципального образования рабочий поселок Первомайский Щекинского района на 2015, 2016 и 2017 годы"</c:v>
                </c:pt>
                <c:pt idx="3">
                  <c:v>Муниципальная программа «Развитие и поддержание информационных систем в муниципальном образовании рабочий поселок Первомайский Щекинского района »
</c:v>
                </c:pt>
                <c:pt idx="4">
                  <c:v>Муниципальная программа "Развитие общественных организаций в муниципальном образовании рабочий поселок Первомайский Щекинского района»
</c:v>
                </c:pt>
                <c:pt idx="5">
                  <c:v>Муниципальная программа "Информирование населения о деятельности органов местного самоуправления МО р.п. Первомайский Щекинского района"</c:v>
                </c:pt>
                <c:pt idx="6">
                  <c:v>Межбюджетные трансферты</c:v>
                </c:pt>
                <c:pt idx="7">
                  <c:v>Непрограммные расходы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1296.0999999999999</c:v>
                </c:pt>
                <c:pt idx="1">
                  <c:v>7470.7</c:v>
                </c:pt>
                <c:pt idx="2">
                  <c:v>460.3</c:v>
                </c:pt>
                <c:pt idx="3">
                  <c:v>632</c:v>
                </c:pt>
                <c:pt idx="4">
                  <c:v>57.7</c:v>
                </c:pt>
                <c:pt idx="5">
                  <c:v>139.6</c:v>
                </c:pt>
                <c:pt idx="6">
                  <c:v>821.4</c:v>
                </c:pt>
                <c:pt idx="7">
                  <c:v>1332.4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1E4F-4366-87E4-1FE6959B6B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0594536"/>
        <c:axId val="540594928"/>
        <c:axId val="562613144"/>
      </c:bar3DChart>
      <c:catAx>
        <c:axId val="54059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40594928"/>
        <c:crosses val="autoZero"/>
        <c:auto val="1"/>
        <c:lblAlgn val="ctr"/>
        <c:lblOffset val="100"/>
        <c:noMultiLvlLbl val="0"/>
      </c:catAx>
      <c:valAx>
        <c:axId val="54059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40594536"/>
        <c:crosses val="autoZero"/>
        <c:crossBetween val="between"/>
      </c:valAx>
      <c:serAx>
        <c:axId val="562613144"/>
        <c:scaling>
          <c:orientation val="minMax"/>
        </c:scaling>
        <c:delete val="1"/>
        <c:axPos val="b"/>
        <c:majorTickMark val="none"/>
        <c:minorTickMark val="none"/>
        <c:tickLblPos val="nextTo"/>
        <c:crossAx val="54059492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Ремонт дорог</c:v>
                </c:pt>
                <c:pt idx="1">
                  <c:v>Ремонт придомовой территории</c:v>
                </c:pt>
                <c:pt idx="2">
                  <c:v>Ремонт тротуаров</c:v>
                </c:pt>
                <c:pt idx="3">
                  <c:v>Установка и разработка схемы дислокации дорожных знаков и дорожной разметки до-рог общего пользования</c:v>
                </c:pt>
                <c:pt idx="4">
                  <c:v>Установка и обслуживание объектов дорожной инфраструктуры</c:v>
                </c:pt>
                <c:pt idx="5">
                  <c:v>Содержание автомобильных дорог</c:v>
                </c:pt>
                <c:pt idx="6">
                  <c:v>Проведение конкурсов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5456.8</c:v>
                </c:pt>
                <c:pt idx="1">
                  <c:v>182.3</c:v>
                </c:pt>
                <c:pt idx="2">
                  <c:v>0</c:v>
                </c:pt>
                <c:pt idx="3">
                  <c:v>21</c:v>
                </c:pt>
                <c:pt idx="4">
                  <c:v>2372.6</c:v>
                </c:pt>
                <c:pt idx="5">
                  <c:v>879.8</c:v>
                </c:pt>
                <c:pt idx="6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DB-473E-B504-DB564F4B5D3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Ремонт дорог</c:v>
                </c:pt>
                <c:pt idx="1">
                  <c:v>Ремонт придомовой территории</c:v>
                </c:pt>
                <c:pt idx="2">
                  <c:v>Ремонт тротуаров</c:v>
                </c:pt>
                <c:pt idx="3">
                  <c:v>Установка и разработка схемы дислокации дорожных знаков и дорожной разметки до-рог общего пользования</c:v>
                </c:pt>
                <c:pt idx="4">
                  <c:v>Установка и обслуживание объектов дорожной инфраструктуры</c:v>
                </c:pt>
                <c:pt idx="5">
                  <c:v>Содержание автомобильных дорог</c:v>
                </c:pt>
                <c:pt idx="6">
                  <c:v>Проведение конкурсов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20987.4</c:v>
                </c:pt>
                <c:pt idx="1">
                  <c:v>1140.5</c:v>
                </c:pt>
                <c:pt idx="2">
                  <c:v>827.2</c:v>
                </c:pt>
                <c:pt idx="3">
                  <c:v>17.5</c:v>
                </c:pt>
                <c:pt idx="4">
                  <c:v>2021.5</c:v>
                </c:pt>
                <c:pt idx="5">
                  <c:v>1169.5999999999999</c:v>
                </c:pt>
                <c:pt idx="6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DB-473E-B504-DB564F4B5D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8280688"/>
        <c:axId val="578285000"/>
        <c:axId val="0"/>
      </c:bar3DChart>
      <c:catAx>
        <c:axId val="57828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8285000"/>
        <c:crosses val="autoZero"/>
        <c:auto val="1"/>
        <c:lblAlgn val="ctr"/>
        <c:lblOffset val="100"/>
        <c:noMultiLvlLbl val="0"/>
      </c:catAx>
      <c:valAx>
        <c:axId val="578285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8280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71855988205672"/>
          <c:y val="7.2987415433002304E-3"/>
          <c:w val="0.24401123635211619"/>
          <c:h val="5.70731067632759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860839364776363E-2"/>
          <c:y val="1.0328170205373623E-3"/>
          <c:w val="0.89178249688485911"/>
          <c:h val="0.7643831213512589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254000" h="311150"/>
              <a:bevelB h="101600"/>
            </a:sp3d>
          </c:spPr>
          <c:explosion val="32"/>
          <c:dPt>
            <c:idx val="0"/>
            <c:bubble3D val="0"/>
            <c:explosion val="0"/>
            <c:extLst>
              <c:ext xmlns:c16="http://schemas.microsoft.com/office/drawing/2014/chart" uri="{C3380CC4-5D6E-409C-BE32-E72D297353CC}">
                <c16:uniqueId val="{00000000-70E0-4037-8547-F034D1BCB78B}"/>
              </c:ext>
            </c:extLst>
          </c:dPt>
          <c:dLbls>
            <c:dLbl>
              <c:idx val="0"/>
              <c:layout>
                <c:manualLayout>
                  <c:x val="-9.2460351546965719E-2"/>
                  <c:y val="-0.22219149886532652"/>
                </c:manualLayout>
              </c:layout>
              <c:tx>
                <c:rich>
                  <a:bodyPr/>
                  <a:lstStyle/>
                  <a:p>
                    <a:pPr>
                      <a:defRPr b="0" cap="none" spc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defRPr>
                    </a:pPr>
                    <a:r>
                      <a:rPr lang="en-US" dirty="0" smtClean="0"/>
                      <a:t>72,5%</a:t>
                    </a:r>
                    <a:endParaRPr lang="en-US" dirty="0"/>
                  </a:p>
                </c:rich>
              </c:tx>
              <c:spPr>
                <a:scene3d>
                  <a:camera prst="orthographicFront"/>
                  <a:lightRig rig="threePt" dir="t"/>
                </a:scene3d>
                <a:sp3d>
                  <a:bevelB w="6350"/>
                </a:sp3d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E0-4037-8547-F034D1BCB78B}"/>
                </c:ext>
              </c:extLst>
            </c:dLbl>
            <c:dLbl>
              <c:idx val="1"/>
              <c:layout>
                <c:manualLayout>
                  <c:x val="5.4975370502929555E-2"/>
                  <c:y val="1.44839721337334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E0-4037-8547-F034D1BCB78B}"/>
                </c:ext>
              </c:extLst>
            </c:dLbl>
            <c:dLbl>
              <c:idx val="2"/>
              <c:layout>
                <c:manualLayout>
                  <c:x val="0.14860055231958355"/>
                  <c:y val="0.115077696460869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19,9%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E0-4037-8547-F034D1BCB78B}"/>
                </c:ext>
              </c:extLst>
            </c:dLbl>
            <c:dLbl>
              <c:idx val="3"/>
              <c:layout>
                <c:manualLayout>
                  <c:x val="2.187786013194291E-2"/>
                  <c:y val="1.90475723003304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E0-4037-8547-F034D1BCB7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Письменных.- 452</c:v>
                </c:pt>
                <c:pt idx="1">
                  <c:v>На личном приеме - 24</c:v>
                </c:pt>
                <c:pt idx="2">
                  <c:v>По телефону "Доверия"- 124</c:v>
                </c:pt>
                <c:pt idx="3">
                  <c:v>С "Электронной приемной"- 24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0.73599999999999999</c:v>
                </c:pt>
                <c:pt idx="1">
                  <c:v>4.5999999999999999E-2</c:v>
                </c:pt>
                <c:pt idx="2">
                  <c:v>0.17499999999999999</c:v>
                </c:pt>
                <c:pt idx="3">
                  <c:v>4.2999999999999997E-2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E0-4037-8547-F034D1BCB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"/>
      </c:pieChart>
      <c:spPr>
        <a:noFill/>
        <a:ln w="25393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600" b="1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 b="1" baseline="0"/>
            </a:pPr>
            <a:endParaRPr lang="ru-RU"/>
          </a:p>
        </c:txPr>
      </c:legendEntry>
      <c:layout>
        <c:manualLayout>
          <c:xMode val="edge"/>
          <c:yMode val="edge"/>
          <c:x val="0"/>
          <c:y val="0.66544445880625069"/>
          <c:w val="1"/>
          <c:h val="0.3019627861976153"/>
        </c:manualLayout>
      </c:layout>
      <c:overlay val="0"/>
      <c:txPr>
        <a:bodyPr/>
        <a:lstStyle/>
        <a:p>
          <a:pPr>
            <a:defRPr sz="160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51894171590117"/>
          <c:y val="1.4409652883330399E-2"/>
          <c:w val="0.75933380049867361"/>
          <c:h val="0.6439903904934098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рассмотрения обращений граждан  за 2012 год 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254000" h="311150"/>
              <a:bevelB h="101600"/>
            </a:sp3d>
          </c:spPr>
          <c:explosion val="24"/>
          <c:dLbls>
            <c:dLbl>
              <c:idx val="0"/>
              <c:layout>
                <c:manualLayout>
                  <c:x val="-0.63668819464563198"/>
                  <c:y val="-0.23654373165392589"/>
                </c:manualLayout>
              </c:layout>
              <c:tx>
                <c:rich>
                  <a:bodyPr/>
                  <a:lstStyle/>
                  <a:p>
                    <a:pPr>
                      <a:defRPr b="0" cap="none" spc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defRPr>
                    </a:pPr>
                    <a:r>
                      <a:rPr lang="en-US" dirty="0" smtClean="0"/>
                      <a:t>4,38%</a:t>
                    </a:r>
                    <a:endParaRPr lang="en-US" dirty="0"/>
                  </a:p>
                </c:rich>
              </c:tx>
              <c:spPr>
                <a:scene3d>
                  <a:camera prst="orthographicFront"/>
                  <a:lightRig rig="threePt" dir="t"/>
                </a:scene3d>
                <a:sp3d>
                  <a:bevelB w="6350"/>
                </a:sp3d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D3-4768-A29E-B14B0CD4705F}"/>
                </c:ext>
              </c:extLst>
            </c:dLbl>
            <c:dLbl>
              <c:idx val="1"/>
              <c:layout>
                <c:manualLayout>
                  <c:x val="0.67065595779967635"/>
                  <c:y val="8.576828387948213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68,49%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D3-4768-A29E-B14B0CD4705F}"/>
                </c:ext>
              </c:extLst>
            </c:dLbl>
            <c:dLbl>
              <c:idx val="2"/>
              <c:layout>
                <c:manualLayout>
                  <c:x val="0.16579499888066582"/>
                  <c:y val="3.2840867974182337E-3"/>
                </c:manualLayout>
              </c:layout>
              <c:tx>
                <c:rich>
                  <a:bodyPr anchorCtr="0"/>
                  <a:lstStyle/>
                  <a:p>
                    <a:pPr algn="ctr" rtl="0">
                      <a:defRPr lang="en-US" sz="1794" b="0" i="0" u="none" strike="noStrike" kern="1200" cap="none" spc="0" baseline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794" b="0" i="0" u="none" strike="noStrike" kern="1200" cap="none" spc="0" baseline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4,13%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CD3-4768-A29E-B14B0CD470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вопросы ЖКХ-426</c:v>
                </c:pt>
                <c:pt idx="1">
                  <c:v>вопр.улучш.жил.условий-17</c:v>
                </c:pt>
                <c:pt idx="2">
                  <c:v>безоп.и охр.правопор.-34</c:v>
                </c:pt>
                <c:pt idx="3">
                  <c:v>Прочие-147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0.68300000000000005</c:v>
                </c:pt>
                <c:pt idx="1">
                  <c:v>2.7E-2</c:v>
                </c:pt>
                <c:pt idx="2">
                  <c:v>5.3999999999999999E-2</c:v>
                </c:pt>
                <c:pt idx="3">
                  <c:v>0.23499999999999999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D3-4768-A29E-B14B0CD470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"/>
      </c:pieChart>
      <c:spPr>
        <a:noFill/>
        <a:ln w="25383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600" b="1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 baseline="0"/>
            </a:pPr>
            <a:endParaRPr lang="ru-RU"/>
          </a:p>
        </c:txPr>
      </c:legendEntry>
      <c:layout>
        <c:manualLayout>
          <c:xMode val="edge"/>
          <c:yMode val="edge"/>
          <c:x val="4.1669434976476724E-2"/>
          <c:y val="0.6573838440790577"/>
          <c:w val="0.9422330001750826"/>
          <c:h val="0.29535890174637514"/>
        </c:manualLayout>
      </c:layout>
      <c:overlay val="0"/>
      <c:txPr>
        <a:bodyPr/>
        <a:lstStyle/>
        <a:p>
          <a:pPr>
            <a:defRPr sz="160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4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0.85935</cdr:x>
      <cdr:y>0.9283</cdr:y>
    </cdr:from>
    <cdr:to>
      <cdr:x>0.95686</cdr:x>
      <cdr:y>0.98829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4176464" y="5238914"/>
          <a:ext cx="473902" cy="33855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600" dirty="0" smtClean="0">
              <a:solidFill>
                <a:schemeClr val="bg1"/>
              </a:solidFill>
            </a:rPr>
            <a:t>28</a:t>
          </a:r>
          <a:endParaRPr lang="ru-RU" sz="16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500" cy="501649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7" y="1"/>
            <a:ext cx="2984500" cy="501649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8BD69ED-1CB6-4B12-AC28-164194BDC2E8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517064"/>
            <a:ext cx="2984500" cy="501649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7" y="9517064"/>
            <a:ext cx="2984500" cy="501649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EA40E8C-5F2C-428D-8CE3-4516069EE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987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21" cy="501497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934" y="0"/>
            <a:ext cx="2985621" cy="501497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90BDB343-9BB9-478B-BD52-86A50F9FB109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495" y="4760205"/>
            <a:ext cx="5511174" cy="4508654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202"/>
            <a:ext cx="2985621" cy="501497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934" y="9517202"/>
            <a:ext cx="2985621" cy="501497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145336BE-D4A8-47D8-91EA-9B14FD7BB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97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C3953-D368-49C2-AF5A-D46D5529128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19C3E-F95E-4203-8AF1-602BE8C8EC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9030"/>
      </p:ext>
    </p:extLst>
  </p:cSld>
  <p:clrMapOvr>
    <a:masterClrMapping/>
  </p:clrMapOvr>
  <p:transition spd="med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FC088-B9AA-40B4-9C4E-A7B70680E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86C5-1406-4A94-88C2-2799359AD5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08223"/>
      </p:ext>
    </p:extLst>
  </p:cSld>
  <p:clrMapOvr>
    <a:masterClrMapping/>
  </p:clrMapOvr>
  <p:transition spd="med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5A51D-F68D-4873-B24D-5B3F8FBCA7E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65156-96B8-4DEA-81A1-E63B7D686B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25094"/>
      </p:ext>
    </p:extLst>
  </p:cSld>
  <p:clrMapOvr>
    <a:masterClrMapping/>
  </p:clrMapOvr>
  <p:transition spd="med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9BC96-F541-44BF-9F69-AAC49CE21D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CD81-5880-4BC4-BC98-C07511F9C06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29335"/>
      </p:ext>
    </p:extLst>
  </p:cSld>
  <p:clrMapOvr>
    <a:masterClrMapping/>
  </p:clrMapOvr>
  <p:transition spd="med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6514-8054-44A3-BD14-B0634A8D3C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0C882-09B3-49AF-AD95-1C58EDFA5E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55232"/>
      </p:ext>
    </p:extLst>
  </p:cSld>
  <p:clrMapOvr>
    <a:masterClrMapping/>
  </p:clrMapOvr>
  <p:transition spd="med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FB7C5-6FBF-472E-AE30-3AF5C4111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35268-54E3-4C16-BA06-41E1E41A009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8372"/>
      </p:ext>
    </p:extLst>
  </p:cSld>
  <p:clrMapOvr>
    <a:masterClrMapping/>
  </p:clrMapOvr>
  <p:transition spd="med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43184-E210-4562-8259-1552E5EC24A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BADA0-88CC-4C1F-9015-205B3E7137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85132"/>
      </p:ext>
    </p:extLst>
  </p:cSld>
  <p:clrMapOvr>
    <a:masterClrMapping/>
  </p:clrMapOvr>
  <p:transition spd="med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4C81F-682F-4AB0-927B-A221EF620A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25DFD-C182-4FE7-93C4-FE84A5AC1CB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28665"/>
      </p:ext>
    </p:extLst>
  </p:cSld>
  <p:clrMapOvr>
    <a:masterClrMapping/>
  </p:clrMapOvr>
  <p:transition spd="med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44BE7-17DA-48FB-986A-6EBD1108EC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A9E7D-4782-4997-AA21-7810FE1F50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95307"/>
      </p:ext>
    </p:extLst>
  </p:cSld>
  <p:clrMapOvr>
    <a:masterClrMapping/>
  </p:clrMapOvr>
  <p:transition spd="med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05526-25F5-4351-AE12-2EEB36F44B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C4396-87F5-4CBB-8D00-D73DC353B5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37821"/>
      </p:ext>
    </p:extLst>
  </p:cSld>
  <p:clrMapOvr>
    <a:masterClrMapping/>
  </p:clrMapOvr>
  <p:transition spd="med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971CB-AE78-4FEF-92C4-8E365F627C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BC032-BA2C-4F4E-AB76-9AF2033306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8657"/>
      </p:ext>
    </p:extLst>
  </p:cSld>
  <p:clrMapOvr>
    <a:masterClrMapping/>
  </p:clrMapOvr>
  <p:transition spd="med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8A6232-D092-4389-9B02-2852D68885A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7E443C-E35A-48AE-9E3B-A932B07FE3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0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0"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6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microsoft.com/office/2007/relationships/hdphoto" Target="../media/hdphoto1.wdp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microsoft.com/office/2007/relationships/hdphoto" Target="../media/hdphoto2.wdp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4.png"/><Relationship Id="rId7" Type="http://schemas.microsoft.com/office/2007/relationships/hdphoto" Target="../media/hdphoto6.wdp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3717032"/>
            <a:ext cx="9144000" cy="227917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sz="10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endParaRPr lang="ru-RU" sz="10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endParaRPr lang="ru-RU" sz="5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  <a:t>ОТЧЕТ</a:t>
            </a:r>
            <a:b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endParaRPr lang="ru-RU" sz="2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</a:rPr>
              <a:t>о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  <a:t>б исполнении бюджета МО р.п. Первомайский</a:t>
            </a:r>
            <a:b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  <a:t>за 2017 год</a:t>
            </a:r>
            <a:endParaRPr lang="ru-RU" sz="3000" b="1" dirty="0" smtClean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876" y="370135"/>
            <a:ext cx="6804248" cy="3827390"/>
          </a:xfrm>
          <a:prstGeom prst="rect">
            <a:avLst/>
          </a:prstGeom>
        </p:spPr>
      </p:pic>
      <p:pic>
        <p:nvPicPr>
          <p:cNvPr id="9" name="Рисунок 8" descr="сокр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" t="28661" r="3415"/>
          <a:stretch/>
        </p:blipFill>
        <p:spPr bwMode="auto">
          <a:xfrm>
            <a:off x="35496" y="44624"/>
            <a:ext cx="746702" cy="87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0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29" y="-8639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-8639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44744" y="409717"/>
            <a:ext cx="8799256" cy="57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дворовых территорий в рамках проекта «Формирование современной городской среды»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i="1" dirty="0"/>
          </a:p>
          <a:p>
            <a:pPr algn="ctr"/>
            <a:endParaRPr lang="ru-RU" sz="1600" b="1" i="1" dirty="0" smtClean="0"/>
          </a:p>
          <a:p>
            <a:pPr algn="ctr"/>
            <a:endParaRPr lang="ru-RU" sz="1600" b="1" i="1" dirty="0"/>
          </a:p>
          <a:p>
            <a:pPr algn="ctr"/>
            <a:endParaRPr lang="ru-RU" sz="1600" b="1" i="1" dirty="0" smtClean="0"/>
          </a:p>
          <a:p>
            <a:pPr algn="ctr"/>
            <a:endParaRPr lang="ru-RU" sz="1600" b="1" i="1" dirty="0" smtClean="0"/>
          </a:p>
          <a:p>
            <a:pPr algn="ctr"/>
            <a:endParaRPr lang="ru-RU" sz="1600" b="1" i="1" dirty="0"/>
          </a:p>
          <a:p>
            <a:pPr algn="ctr"/>
            <a:endParaRPr lang="ru-RU" sz="1600" b="1" i="1" dirty="0"/>
          </a:p>
          <a:p>
            <a:r>
              <a:rPr lang="ru-RU" sz="1600" b="1" dirty="0"/>
              <a:t> </a:t>
            </a:r>
            <a:endParaRPr lang="ru-RU" sz="1600" b="1" dirty="0" smtClean="0"/>
          </a:p>
          <a:p>
            <a:endParaRPr lang="ru-RU" sz="1600" b="1" dirty="0"/>
          </a:p>
          <a:p>
            <a:endParaRPr lang="ru-RU" sz="1600" b="1" dirty="0" smtClean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pPr algn="ctr"/>
            <a:endParaRPr lang="ru-RU" sz="1600" b="1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603" y="2865169"/>
            <a:ext cx="2121876" cy="15532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561"/>
          <a:stretch/>
        </p:blipFill>
        <p:spPr>
          <a:xfrm>
            <a:off x="129094" y="2365419"/>
            <a:ext cx="2103182" cy="15595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91" y="4445696"/>
            <a:ext cx="2108485" cy="15813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603" y="4807501"/>
            <a:ext cx="2106886" cy="158016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986" y="2819888"/>
            <a:ext cx="2119858" cy="15898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418" y="2331561"/>
            <a:ext cx="2075398" cy="15565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033" y="4657822"/>
            <a:ext cx="2060496" cy="15474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829" y="4293096"/>
            <a:ext cx="2074864" cy="1536140"/>
          </a:xfrm>
          <a:prstGeom prst="rect">
            <a:avLst/>
          </a:prstGeom>
        </p:spPr>
      </p:pic>
      <p:pic>
        <p:nvPicPr>
          <p:cNvPr id="21" name="Рисунок 20" descr="сокр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бъект 3"/>
          <p:cNvSpPr txBox="1">
            <a:spLocks/>
          </p:cNvSpPr>
          <p:nvPr/>
        </p:nvSpPr>
        <p:spPr>
          <a:xfrm>
            <a:off x="344658" y="1366156"/>
            <a:ext cx="8597300" cy="162257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программы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современной городской среды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из бюджета муниципального образования выделено 2 740,9 тыс. рублей на благоустройство придомовых и общественных территорий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13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29" y="-8639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59101" y="-8902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3142" y="341343"/>
            <a:ext cx="9144000" cy="114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 в рамках программы </a:t>
            </a:r>
          </a:p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моногородов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 «Модернизация и развитие автомобильных дорог в муниципальном образовании рабочий поселок Первомайский Щекинского района» из бюджета муниципального образования выделено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10 392,7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на финансовое обеспечение дорожной деятельности в отношении автомобильных дорог общего пользования местного значения, а также капительный ремонт и ремонт дворовых территорий МКД, проездов к дворовым территориям МКД населенных пунктов за счет бюджетных ассигнований дорожного фонда Тульской области</a:t>
            </a:r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  <a:p>
            <a:pPr algn="ctr"/>
            <a:endParaRPr lang="ru-RU" sz="1600" b="1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2750118"/>
            <a:ext cx="1834706" cy="13760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145" y="4320604"/>
            <a:ext cx="1482835" cy="19771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04" t="-823" r="35295" b="823"/>
          <a:stretch/>
        </p:blipFill>
        <p:spPr>
          <a:xfrm>
            <a:off x="2241487" y="4320604"/>
            <a:ext cx="1575927" cy="19771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08" y="4320605"/>
            <a:ext cx="1509388" cy="20125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62"/>
          <a:stretch/>
        </p:blipFill>
        <p:spPr>
          <a:xfrm>
            <a:off x="6350863" y="4320603"/>
            <a:ext cx="1447713" cy="197711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709052"/>
            <a:ext cx="1944216" cy="14581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559" y="2767249"/>
            <a:ext cx="1872208" cy="1404157"/>
          </a:xfrm>
          <a:prstGeom prst="rect">
            <a:avLst/>
          </a:prstGeom>
        </p:spPr>
      </p:pic>
      <p:pic>
        <p:nvPicPr>
          <p:cNvPr id="13" name="Рисунок 12" descr="сокр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24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60432" y="651944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6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7431" y="401524"/>
            <a:ext cx="9144000" cy="47825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Малый и средний бизнес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02" y="2466443"/>
            <a:ext cx="2035885" cy="15269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63" y="4479243"/>
            <a:ext cx="2007143" cy="15053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4506661"/>
            <a:ext cx="1944215" cy="1505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2466443"/>
            <a:ext cx="2035885" cy="15269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259" y="2458122"/>
            <a:ext cx="2046981" cy="15352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659" y="2458122"/>
            <a:ext cx="2054818" cy="154111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97" y="4474923"/>
            <a:ext cx="2112336" cy="15053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44" r="24111"/>
          <a:stretch/>
        </p:blipFill>
        <p:spPr>
          <a:xfrm>
            <a:off x="7013740" y="4474923"/>
            <a:ext cx="1912880" cy="1568835"/>
          </a:xfrm>
          <a:prstGeom prst="rect">
            <a:avLst/>
          </a:prstGeom>
        </p:spPr>
      </p:pic>
      <p:pic>
        <p:nvPicPr>
          <p:cNvPr id="23" name="Рисунок 22" descr="сокр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" t="28661" r="3415"/>
          <a:stretch/>
        </p:blipFill>
        <p:spPr bwMode="auto">
          <a:xfrm>
            <a:off x="148946" y="39682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9294" y="1068784"/>
            <a:ext cx="8432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Кассовый расход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23,0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тыс. рублей. Указанные бюджетные ассигнования направлены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реализацию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муниципальной целевой программы «Развитие субъектов малого и среднего предпринимательства» –23,0 тыс.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рублей (проведение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конкурсов – 23,0 тыс.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рублей).</a:t>
            </a:r>
            <a:endParaRPr lang="ru-RU" sz="16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71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7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95910" y="534988"/>
            <a:ext cx="9144000" cy="4183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            </a:t>
            </a: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Образовательные учреждения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91" b="9724"/>
          <a:stretch/>
        </p:blipFill>
        <p:spPr>
          <a:xfrm>
            <a:off x="182276" y="1001982"/>
            <a:ext cx="2620859" cy="18509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67" t="9004" r="2201" b="6963"/>
          <a:stretch/>
        </p:blipFill>
        <p:spPr>
          <a:xfrm>
            <a:off x="3052485" y="1001982"/>
            <a:ext cx="2710324" cy="1850953"/>
          </a:xfrm>
          <a:prstGeom prst="rect">
            <a:avLst/>
          </a:prstGeom>
        </p:spPr>
      </p:pic>
      <p:pic>
        <p:nvPicPr>
          <p:cNvPr id="1028" name="Picture 4" descr="http://krokofoto.ru/wp-content/gallery/shhyokino/img_084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001982"/>
            <a:ext cx="2759209" cy="184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tic.wixstatic.com/media/ad4835_c5410fe139244de49513e9f63730cafd.png/v1/fill/w_732,h_775,al_c,usm_0.66_1.00_0.01/ad4835_c5410fe139244de49513e9f63730cafd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985" y="3429000"/>
            <a:ext cx="2445508" cy="258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8569" y="2901573"/>
            <a:ext cx="24482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МБОУ СШ №15</a:t>
            </a:r>
            <a:endParaRPr lang="ru-RU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52485" y="2901573"/>
            <a:ext cx="24482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МБОУ СШ №16</a:t>
            </a:r>
            <a:endParaRPr lang="ru-RU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167628" y="2901573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ГОО ТО «Первомайская кадетская школа-интернат»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1165" y="6054454"/>
            <a:ext cx="24482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err="1"/>
              <a:t>Щекинское</a:t>
            </a:r>
            <a:r>
              <a:rPr lang="ru-RU" sz="1100" b="1" dirty="0"/>
              <a:t> «СУВУ</a:t>
            </a:r>
            <a:r>
              <a:rPr lang="ru-RU" sz="1100" b="1" dirty="0" smtClean="0"/>
              <a:t>»</a:t>
            </a:r>
            <a:endParaRPr lang="ru-RU" sz="1100" b="1" dirty="0"/>
          </a:p>
        </p:txBody>
      </p:sp>
      <p:pic>
        <p:nvPicPr>
          <p:cNvPr id="1032" name="Picture 8" descr="http://pdmsh.ru/images/phocagallery/thumbs/phoca_thumb_l_uchastniki_koncerta_pr_kudrinoy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3135" y="3422457"/>
            <a:ext cx="3409305" cy="255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939478" y="6113828"/>
            <a:ext cx="3228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МАУДО «Первомайская детская школа искусств</a:t>
            </a:r>
            <a:r>
              <a:rPr lang="ru-RU" sz="1100" dirty="0" smtClean="0"/>
              <a:t>»</a:t>
            </a:r>
            <a:endParaRPr lang="ru-RU" sz="1100" b="1" dirty="0"/>
          </a:p>
        </p:txBody>
      </p:sp>
      <p:pic>
        <p:nvPicPr>
          <p:cNvPr id="2" name="Picture 2" descr="http://gazetahimik.ru/wp-content/uploads/2014/07/sadik5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3422457"/>
            <a:ext cx="2123977" cy="140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tulasmi.ru/content/uploads/2014/08/20140802-korabl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200" y="4902135"/>
            <a:ext cx="2377688" cy="133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4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497" y="-24714"/>
            <a:ext cx="9108504" cy="84559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1616D0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rgbClr val="1616D0"/>
                </a:solidFill>
                <a:latin typeface="Times New Roman" pitchFamily="18" charset="0"/>
              </a:rPr>
            </a:b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Жилищно-коммунальное хозяйство</a:t>
            </a:r>
            <a:endParaRPr lang="ru-RU" sz="2300" dirty="0" smtClean="0">
              <a:solidFill>
                <a:srgbClr val="FF0000"/>
              </a:solidFill>
            </a:endParaRPr>
          </a:p>
        </p:txBody>
      </p:sp>
      <p:pic>
        <p:nvPicPr>
          <p:cNvPr id="14" name="Рисунок 13" descr="G:\ПЕРВОМАЙСКИЙ ГЕРБ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4905"/>
            <a:ext cx="6111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574177" y="649357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9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6" r="11321" b="21197"/>
          <a:stretch/>
        </p:blipFill>
        <p:spPr>
          <a:xfrm>
            <a:off x="35497" y="1084977"/>
            <a:ext cx="4063730" cy="2275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7" y="1084977"/>
            <a:ext cx="4802747" cy="1723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3056"/>
            <a:ext cx="3995068" cy="2304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165" y="3284984"/>
            <a:ext cx="4644467" cy="1080120"/>
          </a:xfrm>
          <a:prstGeom prst="rect">
            <a:avLst/>
          </a:prstGeom>
        </p:spPr>
      </p:pic>
      <p:pic>
        <p:nvPicPr>
          <p:cNvPr id="3074" name="Picture 2" descr="http://files.barfin.ru/images/149260/78D357192E/main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8" y="5317996"/>
            <a:ext cx="2498486" cy="96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gazetahimik.ru/wp-content/uploads/2013/12/tec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127" y="4725144"/>
            <a:ext cx="2471821" cy="167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1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29" y="-8639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59101" y="-8902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14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3142" y="341343"/>
            <a:ext cx="9144000" cy="114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3200" dirty="0" smtClean="0">
                <a:solidFill>
                  <a:srgbClr val="FF0000"/>
                </a:solidFill>
              </a:rPr>
              <a:t>Благоустройство за счет местного бюджета</a:t>
            </a:r>
            <a:endParaRPr lang="ru-RU" sz="32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  <a:p>
            <a:pPr algn="ctr"/>
            <a:endParaRPr lang="ru-RU" sz="16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505725"/>
            <a:ext cx="4277712" cy="24062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858" y="1455238"/>
            <a:ext cx="4367469" cy="2456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005064"/>
            <a:ext cx="4277712" cy="23407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092" y="4005064"/>
            <a:ext cx="4367235" cy="234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1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29" y="-8639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59101" y="-8902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15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3142" y="341343"/>
            <a:ext cx="9144000" cy="114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3200" smtClean="0">
                <a:solidFill>
                  <a:srgbClr val="FF0000"/>
                </a:solidFill>
              </a:rPr>
              <a:t>Содержание автодорог</a:t>
            </a:r>
            <a:endParaRPr lang="ru-RU" sz="32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  <a:p>
            <a:pPr algn="ctr"/>
            <a:endParaRPr lang="ru-RU" sz="16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9" y="853006"/>
            <a:ext cx="4608512" cy="345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478" y="2902219"/>
            <a:ext cx="470452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29" y="-8639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32359" y="-27303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16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984" y="692696"/>
            <a:ext cx="9144000" cy="63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3200" dirty="0" smtClean="0">
                <a:solidFill>
                  <a:srgbClr val="FF0000"/>
                </a:solidFill>
              </a:rPr>
              <a:t>Реконструкция центральной площади Улитина</a:t>
            </a:r>
            <a:endParaRPr lang="ru-RU" sz="32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  <a:p>
            <a:pPr algn="ctr"/>
            <a:endParaRPr lang="ru-RU" sz="16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97" y="1176291"/>
            <a:ext cx="3425335" cy="2570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9" y="4011814"/>
            <a:ext cx="3217342" cy="2414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262638"/>
            <a:ext cx="3384376" cy="25395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928" y="4016671"/>
            <a:ext cx="3126715" cy="24366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6" r="4896"/>
          <a:stretch/>
        </p:blipFill>
        <p:spPr>
          <a:xfrm>
            <a:off x="6008726" y="4005064"/>
            <a:ext cx="3135274" cy="23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17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95910" y="534988"/>
            <a:ext cx="9144000" cy="4183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            </a:t>
            </a: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Культурно-массовая работа МАУК «ДК «Химик»</a:t>
            </a:r>
          </a:p>
        </p:txBody>
      </p:sp>
      <p:pic>
        <p:nvPicPr>
          <p:cNvPr id="3074" name="Picture 2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3507" y="1097368"/>
            <a:ext cx="2948365" cy="213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097368"/>
            <a:ext cx="2943523" cy="22076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268" y="1088158"/>
            <a:ext cx="2804220" cy="21031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01" y="3374043"/>
            <a:ext cx="3775563" cy="28316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374043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18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80289" y="351468"/>
            <a:ext cx="9144000" cy="4183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            </a:t>
            </a: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Культурно-массовая работа МКУК «ППБ»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886" y="965820"/>
            <a:ext cx="3586951" cy="20176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959"/>
          <a:stretch/>
        </p:blipFill>
        <p:spPr>
          <a:xfrm>
            <a:off x="157065" y="3212976"/>
            <a:ext cx="2542728" cy="3140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60194"/>
            <a:ext cx="2780519" cy="19982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204" y="953343"/>
            <a:ext cx="2706850" cy="20301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518" y="3436805"/>
            <a:ext cx="3519674" cy="26933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204" y="3296604"/>
            <a:ext cx="2536150" cy="297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2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53176" y="6501262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0" y="284590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Исполнение </a:t>
            </a:r>
          </a:p>
          <a:p>
            <a:pPr algn="ctr" eaLnBrk="0" hangingPunct="0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доходов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бюджета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МО р.п. Первомайский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Щекинского района по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доходам за 2017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год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21010"/>
              </p:ext>
            </p:extLst>
          </p:nvPr>
        </p:nvGraphicFramePr>
        <p:xfrm>
          <a:off x="0" y="1226525"/>
          <a:ext cx="9144000" cy="4372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7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40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 налога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Утверждено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Исполнено на 01.01.2018 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 исполнения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92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</a:t>
                      </a:r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7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37 489,9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33 520,7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1 745,3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1 781,3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0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49 493,0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49 369,3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государственной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собственности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4 503,2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2 911,2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4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717,3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153,6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25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1 032,1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984,0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поселений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поселений на осуществление первичного воинского учета на территориях, где отсутствуют военные комиссариаты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369,5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369,5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2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поселений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14 580,4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12 502,8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от денежных пожертвований, предоставляемых негосударственными организациями получателям средств бюджетов городских поселений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от денежных пожертвований, предоставляемых физическими лицами получателям средств бюджетов городских поселений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16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110 072,9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102 415,7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" t="28661" r="3415"/>
          <a:stretch/>
        </p:blipFill>
        <p:spPr bwMode="auto">
          <a:xfrm>
            <a:off x="0" y="1"/>
            <a:ext cx="611560" cy="7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01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19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95910" y="534988"/>
            <a:ext cx="9144000" cy="4183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            </a:t>
            </a: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Физическая культура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67" y="1052736"/>
            <a:ext cx="4202323" cy="23890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66" y="3541130"/>
            <a:ext cx="4202323" cy="2617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3" y="3572925"/>
            <a:ext cx="4183881" cy="25856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549" y="1022842"/>
            <a:ext cx="4076339" cy="2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3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29" y="-8639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59101" y="-8902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37294" y="376825"/>
            <a:ext cx="8799256" cy="41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Спортивные зоны парка</a:t>
            </a:r>
          </a:p>
          <a:p>
            <a:pPr algn="ctr"/>
            <a:endParaRPr lang="ru-RU" sz="1600" dirty="0"/>
          </a:p>
          <a:p>
            <a:r>
              <a:rPr lang="ru-RU" sz="1600" b="1" dirty="0"/>
              <a:t> </a:t>
            </a:r>
            <a:endParaRPr lang="ru-RU" sz="1600" b="1" dirty="0" smtClean="0"/>
          </a:p>
          <a:p>
            <a:endParaRPr lang="ru-RU" sz="1600" b="1" dirty="0"/>
          </a:p>
          <a:p>
            <a:endParaRPr lang="ru-RU" sz="1600" b="1" dirty="0" smtClean="0"/>
          </a:p>
          <a:p>
            <a:endParaRPr lang="ru-RU" sz="1600" dirty="0"/>
          </a:p>
          <a:p>
            <a:endParaRPr lang="ru-RU" sz="1600" dirty="0"/>
          </a:p>
          <a:p>
            <a:pPr algn="ctr"/>
            <a:endParaRPr lang="ru-RU" sz="16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74" y="1556792"/>
            <a:ext cx="2337660" cy="41558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620" y="3526164"/>
            <a:ext cx="4621015" cy="26583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92" b="27299"/>
          <a:stretch/>
        </p:blipFill>
        <p:spPr>
          <a:xfrm>
            <a:off x="2771800" y="978335"/>
            <a:ext cx="2952328" cy="24047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802" y="978334"/>
            <a:ext cx="3206388" cy="240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9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29" y="-8639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59101" y="-8902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3142" y="341343"/>
            <a:ext cx="9144000" cy="56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3200" dirty="0" smtClean="0">
                <a:solidFill>
                  <a:srgbClr val="FF0000"/>
                </a:solidFill>
              </a:rPr>
              <a:t>Спортивные мероприятия</a:t>
            </a:r>
            <a:endParaRPr lang="ru-RU" sz="32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  <a:p>
            <a:pPr algn="ctr"/>
            <a:endParaRPr lang="ru-RU" sz="16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80" y="1217407"/>
            <a:ext cx="3707904" cy="2084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76273" y="1256698"/>
            <a:ext cx="3429000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66113" y="1229695"/>
            <a:ext cx="3212976" cy="24097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274" y="3630192"/>
            <a:ext cx="3653927" cy="24359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" y="4437112"/>
            <a:ext cx="2711143" cy="15250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64" y="4365228"/>
            <a:ext cx="2471426" cy="166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ПЕРВОМАЙСКИЙ ГЕРБ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1"/>
            <a:ext cx="714349" cy="86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8574177" y="649357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22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://gazetahimik.ru/wp-content/uploads/2015/09/anikeev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1196752"/>
            <a:ext cx="480053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679" t="25000" r="21294"/>
          <a:stretch/>
        </p:blipFill>
        <p:spPr>
          <a:xfrm>
            <a:off x="4742403" y="1196752"/>
            <a:ext cx="451250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7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604" y="3212976"/>
            <a:ext cx="4682562" cy="3096344"/>
          </a:xfrm>
          <a:prstGeom prst="rect">
            <a:avLst/>
          </a:prstGeom>
        </p:spPr>
      </p:pic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714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23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3" name="Picture 46" descr="G:\КТОС Прогресс\Подростки\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353100" cy="326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28663" y="-24714"/>
            <a:ext cx="8215337" cy="97805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1616D0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rgbClr val="1616D0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Трудоустройство несовершеннолетних граждан</a:t>
            </a:r>
            <a:endParaRPr lang="ru-RU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1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24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2330" y="405928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300" b="1" dirty="0" smtClean="0">
                <a:solidFill>
                  <a:srgbClr val="FF0000"/>
                </a:solidFill>
              </a:rPr>
              <a:t>Предоставление средств материнского капитала</a:t>
            </a:r>
            <a:endParaRPr lang="ru-RU" sz="23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41" y="1012203"/>
            <a:ext cx="4743603" cy="2603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500"/>
          <a:stretch/>
        </p:blipFill>
        <p:spPr>
          <a:xfrm>
            <a:off x="467544" y="3789040"/>
            <a:ext cx="4126904" cy="2522556"/>
          </a:xfrm>
          <a:prstGeom prst="rect">
            <a:avLst/>
          </a:prstGeom>
        </p:spPr>
      </p:pic>
      <p:pic>
        <p:nvPicPr>
          <p:cNvPr id="2052" name="Picture 4" descr="http://zhivkaplya.ru/data/deti_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0544" y="1008682"/>
            <a:ext cx="3928963" cy="260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lunin.rlun.pnzreg.ru/files/rplunino_lunino_pnzreg_ru/foto_2015/mains_euros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504" y="3789040"/>
            <a:ext cx="36760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0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25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2330" y="405928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300" b="1" dirty="0" smtClean="0">
                <a:solidFill>
                  <a:srgbClr val="FF0000"/>
                </a:solidFill>
              </a:rPr>
              <a:t>Услуги бани</a:t>
            </a:r>
            <a:endParaRPr lang="ru-RU" sz="23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10156"/>
            <a:ext cx="4531952" cy="3398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287" y="3212976"/>
            <a:ext cx="4443698" cy="306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7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29" y="-8639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59101" y="-8902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26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95910" y="476358"/>
            <a:ext cx="9144000" cy="59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3200" dirty="0" smtClean="0">
                <a:solidFill>
                  <a:srgbClr val="FF0000"/>
                </a:solidFill>
              </a:rPr>
              <a:t>МП «Улучшение жилищных условий»</a:t>
            </a:r>
            <a:endParaRPr lang="ru-RU" sz="32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  <a:p>
            <a:pPr algn="ctr"/>
            <a:endParaRPr lang="ru-RU" sz="16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46" y="1071797"/>
            <a:ext cx="3456384" cy="2593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064363"/>
            <a:ext cx="3456384" cy="25922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398" y="3789040"/>
            <a:ext cx="3491880" cy="26189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757" y="3805904"/>
            <a:ext cx="3529909" cy="264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4293096"/>
            <a:ext cx="2019664" cy="2019664"/>
          </a:xfrm>
          <a:prstGeom prst="rect">
            <a:avLst/>
          </a:prstGeom>
        </p:spPr>
      </p:pic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27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95536" y="398156"/>
            <a:ext cx="8567936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300" b="1" dirty="0" smtClean="0">
                <a:solidFill>
                  <a:srgbClr val="FF0000"/>
                </a:solidFill>
              </a:rPr>
              <a:t>Работа отдела по административно-правовым вопросам</a:t>
            </a:r>
          </a:p>
          <a:p>
            <a:pPr algn="ctr" eaLnBrk="0" hangingPunct="0"/>
            <a:r>
              <a:rPr lang="ru-RU" sz="2300" b="1" dirty="0" smtClean="0">
                <a:solidFill>
                  <a:srgbClr val="FF0000"/>
                </a:solidFill>
              </a:rPr>
              <a:t> и земельно-имущественным отношениям</a:t>
            </a:r>
            <a:endParaRPr lang="ru-RU" sz="23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4868"/>
            <a:ext cx="9144000" cy="31805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4609184"/>
            <a:ext cx="4139952" cy="162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2789932"/>
              </p:ext>
            </p:extLst>
          </p:nvPr>
        </p:nvGraphicFramePr>
        <p:xfrm>
          <a:off x="467545" y="1196752"/>
          <a:ext cx="4536504" cy="5500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 descr="G:\ПЕРВОМАЙСКИЙ ГЕРБ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1"/>
            <a:ext cx="714349" cy="86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475656" y="188640"/>
            <a:ext cx="668655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Работа с обращениями граждан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197392"/>
              </p:ext>
            </p:extLst>
          </p:nvPr>
        </p:nvGraphicFramePr>
        <p:xfrm>
          <a:off x="4283968" y="1214422"/>
          <a:ext cx="4860032" cy="564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55576" y="764704"/>
            <a:ext cx="3714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600" b="1" dirty="0">
                <a:solidFill>
                  <a:srgbClr val="1616D0"/>
                </a:solidFill>
                <a:latin typeface="Times New Roman" pitchFamily="18" charset="0"/>
              </a:rPr>
              <a:t>Всего обращений за </a:t>
            </a:r>
            <a:r>
              <a:rPr lang="ru-RU" sz="1600" b="1" dirty="0" smtClean="0">
                <a:solidFill>
                  <a:srgbClr val="1616D0"/>
                </a:solidFill>
                <a:latin typeface="Times New Roman" pitchFamily="18" charset="0"/>
              </a:rPr>
              <a:t>2017 </a:t>
            </a:r>
            <a:r>
              <a:rPr lang="ru-RU" sz="1600" b="1" dirty="0">
                <a:solidFill>
                  <a:srgbClr val="1616D0"/>
                </a:solidFill>
                <a:latin typeface="Times New Roman" pitchFamily="18" charset="0"/>
              </a:rPr>
              <a:t>год </a:t>
            </a:r>
            <a:r>
              <a:rPr lang="ru-RU" sz="1600" b="1" dirty="0" smtClean="0">
                <a:solidFill>
                  <a:srgbClr val="1616D0"/>
                </a:solidFill>
                <a:latin typeface="Times New Roman" pitchFamily="18" charset="0"/>
              </a:rPr>
              <a:t>– 624 </a:t>
            </a:r>
            <a:endParaRPr lang="ru-RU" sz="1600" b="1" dirty="0">
              <a:solidFill>
                <a:srgbClr val="1616D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004048" y="764704"/>
            <a:ext cx="38576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600" b="1" dirty="0" smtClean="0">
                <a:solidFill>
                  <a:srgbClr val="1616D0"/>
                </a:solidFill>
                <a:latin typeface="Times New Roman" pitchFamily="18" charset="0"/>
              </a:rPr>
              <a:t>Анализ характера </a:t>
            </a:r>
            <a:r>
              <a:rPr lang="ru-RU" sz="1600" b="1" dirty="0">
                <a:solidFill>
                  <a:srgbClr val="1616D0"/>
                </a:solidFill>
                <a:latin typeface="Times New Roman" pitchFamily="18" charset="0"/>
              </a:rPr>
              <a:t>обращений</a:t>
            </a:r>
            <a:endParaRPr lang="ru-RU" sz="1600" b="1" dirty="0">
              <a:solidFill>
                <a:srgbClr val="161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71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62229" y="0"/>
            <a:ext cx="5552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53176" y="651944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40313" y="438806"/>
            <a:ext cx="8286776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Структура доходов бюджета в 2017 году</a:t>
            </a: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" t="28661" r="3415"/>
          <a:stretch/>
        </p:blipFill>
        <p:spPr bwMode="auto">
          <a:xfrm>
            <a:off x="107504" y="141982"/>
            <a:ext cx="740313" cy="8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109233238"/>
              </p:ext>
            </p:extLst>
          </p:nvPr>
        </p:nvGraphicFramePr>
        <p:xfrm>
          <a:off x="251520" y="908720"/>
          <a:ext cx="864096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5983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9357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29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70526" y="325078"/>
            <a:ext cx="9144000" cy="4183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Общественные организации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416" b="13221"/>
          <a:stretch/>
        </p:blipFill>
        <p:spPr>
          <a:xfrm>
            <a:off x="2723102" y="976585"/>
            <a:ext cx="2586649" cy="1761280"/>
          </a:xfrm>
          <a:prstGeom prst="rect">
            <a:avLst/>
          </a:prstGeom>
        </p:spPr>
      </p:pic>
      <p:pic>
        <p:nvPicPr>
          <p:cNvPr id="2050" name="Picture 2" descr="http://gazetahimik.ru/wp-content/uploads/2015/10/pogiloy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5" y="968881"/>
            <a:ext cx="2641542" cy="174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055" y="1988840"/>
            <a:ext cx="3150122" cy="4200162"/>
          </a:xfrm>
          <a:prstGeom prst="rect">
            <a:avLst/>
          </a:prstGeom>
        </p:spPr>
      </p:pic>
      <p:pic>
        <p:nvPicPr>
          <p:cNvPr id="1030" name="Picture 6" descr="http://gazetahimik.ru/wp-content/uploads/2016/12/veterany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64" y="2971016"/>
            <a:ext cx="5118666" cy="341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5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11745" y="370750"/>
            <a:ext cx="7758138" cy="58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Цели и задачи на </a:t>
            </a:r>
            <a:r>
              <a:rPr lang="ru-RU" sz="3200" b="1" dirty="0" smtClean="0">
                <a:solidFill>
                  <a:srgbClr val="FF0000"/>
                </a:solidFill>
              </a:rPr>
              <a:t>2018 </a:t>
            </a:r>
            <a:r>
              <a:rPr lang="ru-RU" sz="3200" b="1" dirty="0">
                <a:solidFill>
                  <a:srgbClr val="FF0000"/>
                </a:solidFill>
              </a:rPr>
              <a:t>год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8814" y="1294860"/>
            <a:ext cx="9017682" cy="436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b="1" dirty="0" smtClean="0"/>
          </a:p>
          <a:p>
            <a:pPr algn="ctr"/>
            <a:endParaRPr lang="ru-RU" sz="1600" dirty="0" smtClean="0"/>
          </a:p>
          <a:p>
            <a:r>
              <a:rPr lang="ru-RU" sz="2000" dirty="0" smtClean="0"/>
              <a:t>         - </a:t>
            </a:r>
            <a:r>
              <a:rPr lang="ru-RU" sz="2000" dirty="0"/>
              <a:t>П</a:t>
            </a:r>
            <a:r>
              <a:rPr lang="ru-RU" sz="2000" dirty="0" smtClean="0"/>
              <a:t>ринятие </a:t>
            </a:r>
            <a:r>
              <a:rPr lang="ru-RU" sz="2000" dirty="0"/>
              <a:t>и претворение в жизнь стратегии социально-экономического развития муниципального образования;</a:t>
            </a:r>
          </a:p>
          <a:p>
            <a:r>
              <a:rPr lang="ru-RU" sz="2000" dirty="0" smtClean="0"/>
              <a:t>         - </a:t>
            </a:r>
            <a:r>
              <a:rPr lang="ru-RU" sz="2000" dirty="0"/>
              <a:t>корректировка генерального плана поселка и  изменение границ МО;</a:t>
            </a:r>
          </a:p>
          <a:p>
            <a:r>
              <a:rPr lang="ru-RU" sz="2000" dirty="0" smtClean="0"/>
              <a:t>         - </a:t>
            </a:r>
            <a:r>
              <a:rPr lang="ru-RU" sz="2000" dirty="0"/>
              <a:t>переселение граждан из аварийного жилого фонда;</a:t>
            </a:r>
          </a:p>
          <a:p>
            <a:r>
              <a:rPr lang="ru-RU" sz="2000" dirty="0" smtClean="0"/>
              <a:t>         -</a:t>
            </a:r>
            <a:r>
              <a:rPr lang="ru-RU" sz="2000" dirty="0"/>
              <a:t>оформление бесхозяйных жилых помещений и коммуникаций; </a:t>
            </a:r>
          </a:p>
          <a:p>
            <a:r>
              <a:rPr lang="ru-RU" sz="2000" dirty="0" smtClean="0"/>
              <a:t>         - </a:t>
            </a:r>
            <a:r>
              <a:rPr lang="ru-RU" sz="2000" dirty="0"/>
              <a:t>работы по благоустройству пляжной зоны;</a:t>
            </a:r>
          </a:p>
          <a:p>
            <a:r>
              <a:rPr lang="ru-RU" sz="2000" dirty="0" smtClean="0"/>
              <a:t>         - </a:t>
            </a:r>
            <a:r>
              <a:rPr lang="ru-RU" sz="2000" dirty="0"/>
              <a:t>реализация инвестиционных проектов моногорода;</a:t>
            </a:r>
          </a:p>
          <a:p>
            <a:endParaRPr lang="ru-RU" sz="2000" dirty="0" smtClean="0"/>
          </a:p>
          <a:p>
            <a:pPr algn="just"/>
            <a:r>
              <a:rPr lang="ru-RU" sz="2000" dirty="0"/>
              <a:t> </a:t>
            </a:r>
            <a:r>
              <a:rPr lang="ru-RU" sz="2000" dirty="0" smtClean="0"/>
              <a:t>       Мы </a:t>
            </a:r>
            <a:r>
              <a:rPr lang="ru-RU" sz="2000" dirty="0"/>
              <a:t>продолжаем принимать все возможные меры для устранения существующих проблем и ставим перед собой новые цели для развития нашего любимого посёлка во всех направлениях жизнедеятельности.</a:t>
            </a:r>
          </a:p>
          <a:p>
            <a:r>
              <a:rPr lang="ru-RU" sz="2000" dirty="0"/>
              <a:t> </a:t>
            </a:r>
          </a:p>
          <a:p>
            <a:pPr algn="ctr"/>
            <a:endParaRPr lang="ru-RU" sz="1600" b="1" dirty="0" smtClean="0"/>
          </a:p>
          <a:p>
            <a:endParaRPr lang="ru-RU" sz="1600" dirty="0" smtClean="0"/>
          </a:p>
          <a:p>
            <a:endParaRPr lang="ru-RU" sz="1600" dirty="0"/>
          </a:p>
          <a:p>
            <a:pPr algn="ctr" eaLnBrk="0" hangingPunct="0"/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8354024" y="6442086"/>
            <a:ext cx="473864" cy="33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30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93"/>
          <a:stretch/>
        </p:blipFill>
        <p:spPr>
          <a:xfrm>
            <a:off x="-49128" y="344619"/>
            <a:ext cx="9144000" cy="6182116"/>
          </a:xfrm>
          <a:prstGeom prst="rect">
            <a:avLst/>
          </a:prstGeom>
        </p:spPr>
      </p:pic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Щекинский район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31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37031" y="265460"/>
            <a:ext cx="7758138" cy="58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</a:rPr>
              <a:t>Спасибо за внимание!</a:t>
            </a:r>
            <a:endParaRPr lang="ru-RU" sz="3200" b="1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872" y="4811670"/>
            <a:ext cx="1584176" cy="198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76448"/>
              </p:ext>
            </p:extLst>
          </p:nvPr>
        </p:nvGraphicFramePr>
        <p:xfrm>
          <a:off x="323528" y="758167"/>
          <a:ext cx="8424936" cy="5879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15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8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7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Утвержденный план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01.01.18г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143 363,1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109 155,5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14 726,9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12 210,2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9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1 635,5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1 634,2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30 334,2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21 126,0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79 205,9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58 994,2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13 388,0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11 711,0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2 634,0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2 264,5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4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0" y="287054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</a:rPr>
              <a:t>Структура расходов бюджета в разрезе разделов классификации: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" t="28661" r="3415"/>
          <a:stretch/>
        </p:blipFill>
        <p:spPr bwMode="auto">
          <a:xfrm>
            <a:off x="-31789" y="35515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62229" y="0"/>
            <a:ext cx="5552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53176" y="651944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40313" y="438806"/>
            <a:ext cx="8286776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Структура расходов бюджета в 2017 году</a:t>
            </a: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" t="28661" r="3415"/>
          <a:stretch/>
        </p:blipFill>
        <p:spPr bwMode="auto">
          <a:xfrm>
            <a:off x="107504" y="141982"/>
            <a:ext cx="740313" cy="8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22054568"/>
              </p:ext>
            </p:extLst>
          </p:nvPr>
        </p:nvGraphicFramePr>
        <p:xfrm>
          <a:off x="251520" y="908720"/>
          <a:ext cx="864096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54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5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0" y="287054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</a:t>
            </a:r>
            <a:endParaRPr lang="ru-RU" sz="2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7544" y="788534"/>
            <a:ext cx="8597300" cy="2856584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данному разделу ассигнования направлены на: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законодательных (представительных) органов государственной власти и представительных органов муниципальных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образований;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администраций;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«Совершенствование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собственности муниципального образования рабочий поселок Первомайский Щекинского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района»;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поддержание информационных систем в муниципальном образовании рабочий поселок Первомайский Щекинского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района»;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организаций в муниципальном образовании рабочий поселок Первомайский Щекинского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</a:t>
            </a:r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93787658"/>
              </p:ext>
            </p:extLst>
          </p:nvPr>
        </p:nvGraphicFramePr>
        <p:xfrm>
          <a:off x="1716832" y="2492896"/>
          <a:ext cx="7427168" cy="47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5414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6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1" y="500604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ОБОРОНА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7544" y="1194359"/>
            <a:ext cx="8597300" cy="28565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освоены в сумме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369,5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тыс. рублей, что составляет 100,0% от годового плана. Средства направлялись на оплату труда и начисления на оплату труда военно-учетного стола Администрации МО р.п. Первомайский, а также выполнение полномочий в рамках Федерального закона от 06.10.2003 года №131-ФЗ «Об общих принципах организации местного самоуправления в Российской Федерации».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75" y="2593892"/>
            <a:ext cx="3689598" cy="38837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75" t="15350" r="9838" b="10100"/>
          <a:stretch/>
        </p:blipFill>
        <p:spPr>
          <a:xfrm>
            <a:off x="4463062" y="3080389"/>
            <a:ext cx="4304693" cy="291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85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0" y="287054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7544" y="1194359"/>
            <a:ext cx="8597300" cy="28565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муниципальной целевой программы «Обеспечение защиты населения и территории МО р.п. Первомайский от чрезвычайных ситуаций природного и техногенного характера, терроризма и экстремизма на территории МО р.п.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Первомайский»  и на осуществление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полномочий по решению вопросов местного значения в соответствии с заключенными соглашениями (полномочия по созданию, содержанию и организации деятельности аварийно-спасательных служб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323528" y="3098700"/>
            <a:ext cx="8567936" cy="36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300" b="1" dirty="0" smtClean="0">
                <a:solidFill>
                  <a:srgbClr val="FF0000"/>
                </a:solidFill>
              </a:rPr>
              <a:t>       Работа в области гражданской обороны и защиты населения</a:t>
            </a:r>
            <a:endParaRPr lang="ru-RU" sz="2300" b="1" dirty="0">
              <a:solidFill>
                <a:srgbClr val="FF0000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0980" y="3721299"/>
            <a:ext cx="9034683" cy="2524156"/>
            <a:chOff x="-25006" y="3608892"/>
            <a:chExt cx="9034683" cy="252415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056" r="30898"/>
            <a:stretch/>
          </p:blipFill>
          <p:spPr>
            <a:xfrm>
              <a:off x="-25006" y="3652212"/>
              <a:ext cx="2854836" cy="244609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4" t="15555" r="30009" b="982"/>
            <a:stretch/>
          </p:blipFill>
          <p:spPr>
            <a:xfrm>
              <a:off x="6250728" y="3608892"/>
              <a:ext cx="2758949" cy="2524156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573" y="3786890"/>
            <a:ext cx="3097980" cy="232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93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8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0" y="287054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28285" y="1014338"/>
            <a:ext cx="8597300" cy="162257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Расходы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целевых программ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благоустройства территории МО р.п.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Первомайский»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(подпрограммы «Содержание автомобильных дорог общего пользования, придомовой территории, тротуаров и системы обеспечения их функционирования на территории МО р.п. Первомайский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субъектов малого и среднего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068403448"/>
              </p:ext>
            </p:extLst>
          </p:nvPr>
        </p:nvGraphicFramePr>
        <p:xfrm>
          <a:off x="611561" y="2492895"/>
          <a:ext cx="8064895" cy="4750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0939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_версия_00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4805</TotalTime>
  <Words>1016</Words>
  <Application>Microsoft Office PowerPoint</Application>
  <PresentationFormat>Экран (4:3)</PresentationFormat>
  <Paragraphs>443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Courier New</vt:lpstr>
      <vt:lpstr>Times New Roman</vt:lpstr>
      <vt:lpstr>Презентация_версия_003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Адм3</dc:creator>
  <cp:lastModifiedBy>Алёна Викторовна</cp:lastModifiedBy>
  <cp:revision>809</cp:revision>
  <cp:lastPrinted>2015-09-23T06:45:38Z</cp:lastPrinted>
  <dcterms:created xsi:type="dcterms:W3CDTF">2015-04-01T11:44:51Z</dcterms:created>
  <dcterms:modified xsi:type="dcterms:W3CDTF">2022-02-16T09:45:24Z</dcterms:modified>
</cp:coreProperties>
</file>