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72" r:id="rId5"/>
    <p:sldId id="273" r:id="rId6"/>
    <p:sldId id="263" r:id="rId7"/>
    <p:sldId id="274" r:id="rId8"/>
    <p:sldId id="309" r:id="rId9"/>
    <p:sldId id="262" r:id="rId10"/>
    <p:sldId id="276" r:id="rId11"/>
    <p:sldId id="310" r:id="rId12"/>
    <p:sldId id="261" r:id="rId13"/>
    <p:sldId id="278" r:id="rId14"/>
    <p:sldId id="311" r:id="rId15"/>
    <p:sldId id="260" r:id="rId16"/>
    <p:sldId id="264" r:id="rId17"/>
    <p:sldId id="312" r:id="rId18"/>
    <p:sldId id="266" r:id="rId19"/>
    <p:sldId id="267" r:id="rId20"/>
    <p:sldId id="313" r:id="rId21"/>
    <p:sldId id="283" r:id="rId22"/>
    <p:sldId id="281" r:id="rId23"/>
    <p:sldId id="314" r:id="rId24"/>
    <p:sldId id="284" r:id="rId25"/>
    <p:sldId id="295" r:id="rId26"/>
    <p:sldId id="315" r:id="rId27"/>
    <p:sldId id="296" r:id="rId28"/>
    <p:sldId id="293" r:id="rId29"/>
    <p:sldId id="316" r:id="rId30"/>
    <p:sldId id="291" r:id="rId31"/>
    <p:sldId id="290" r:id="rId32"/>
    <p:sldId id="317" r:id="rId33"/>
    <p:sldId id="288" r:id="rId34"/>
    <p:sldId id="287" r:id="rId35"/>
    <p:sldId id="318" r:id="rId36"/>
    <p:sldId id="271" r:id="rId37"/>
    <p:sldId id="297" r:id="rId38"/>
    <p:sldId id="319" r:id="rId39"/>
    <p:sldId id="299" r:id="rId40"/>
    <p:sldId id="302" r:id="rId41"/>
    <p:sldId id="320" r:id="rId42"/>
    <p:sldId id="303" r:id="rId43"/>
    <p:sldId id="301" r:id="rId44"/>
    <p:sldId id="321" r:id="rId45"/>
    <p:sldId id="300" r:id="rId46"/>
    <p:sldId id="304" r:id="rId47"/>
    <p:sldId id="322" r:id="rId48"/>
    <p:sldId id="305" r:id="rId49"/>
    <p:sldId id="306" r:id="rId50"/>
    <p:sldId id="323" r:id="rId51"/>
    <p:sldId id="30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99FF"/>
    <a:srgbClr val="FF7C80"/>
    <a:srgbClr val="33CCFF"/>
    <a:srgbClr val="5A00DE"/>
    <a:srgbClr val="0000FF"/>
    <a:srgbClr val="FFFF00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7" autoAdjust="0"/>
    <p:restoredTop sz="93623" autoAdjust="0"/>
  </p:normalViewPr>
  <p:slideViewPr>
    <p:cSldViewPr>
      <p:cViewPr varScale="1">
        <p:scale>
          <a:sx n="85" d="100"/>
          <a:sy n="85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B027-978B-4B49-93E6-463097A99DAE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EC6B-388C-4321-A139-78A893FF1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10" Type="http://schemas.openxmlformats.org/officeDocument/2006/relationships/image" Target="../media/image5.jpeg"/><Relationship Id="rId4" Type="http://schemas.openxmlformats.org/officeDocument/2006/relationships/image" Target="../media/image16.jpe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slide" Target="slide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мблемы картинки по темам\ПДД\pred05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673251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94068">
            <a:off x="4178590" y="2965755"/>
            <a:ext cx="41589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2643182"/>
            <a:ext cx="20936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«Коровий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хвост»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diecar.narod.ru/Russia/DUX/du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0"/>
            <a:ext cx="2786050" cy="2332322"/>
          </a:xfrm>
          <a:prstGeom prst="rect">
            <a:avLst/>
          </a:prstGeom>
          <a:noFill/>
        </p:spPr>
      </p:pic>
      <p:pic>
        <p:nvPicPr>
          <p:cNvPr id="34820" name="Picture 4" descr="http://diecar.narod.ru/Russia/DUX/Tonn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9DE"/>
              </a:clrFrom>
              <a:clrTo>
                <a:srgbClr val="DBD9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68"/>
            <a:ext cx="3333750" cy="1657350"/>
          </a:xfrm>
          <a:prstGeom prst="rect">
            <a:avLst/>
          </a:prstGeom>
          <a:noFill/>
        </p:spPr>
      </p:pic>
      <p:pic>
        <p:nvPicPr>
          <p:cNvPr id="34822" name="Picture 6" descr="http://diecar.narod.ru/Russia/DUX/Coup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4BFD5"/>
              </a:clrFrom>
              <a:clrTo>
                <a:srgbClr val="C4BF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14290"/>
            <a:ext cx="2711166" cy="1928801"/>
          </a:xfrm>
          <a:prstGeom prst="rect">
            <a:avLst/>
          </a:prstGeom>
          <a:noFill/>
        </p:spPr>
      </p:pic>
      <p:pic>
        <p:nvPicPr>
          <p:cNvPr id="34824" name="Picture 8" descr="http://diecar.narod.ru/Russia/DUX/Bu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FD0D4"/>
              </a:clrFrom>
              <a:clrTo>
                <a:srgbClr val="CFD0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428868"/>
            <a:ext cx="2807365" cy="1523998"/>
          </a:xfrm>
          <a:prstGeom prst="rect">
            <a:avLst/>
          </a:prstGeom>
          <a:noFill/>
        </p:spPr>
      </p:pic>
      <p:pic>
        <p:nvPicPr>
          <p:cNvPr id="34826" name="Picture 10" descr="http://diecar.narod.ru/Russia/DUX/Drezin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2926325" cy="2006623"/>
          </a:xfrm>
          <a:prstGeom prst="rect">
            <a:avLst/>
          </a:prstGeom>
          <a:noFill/>
        </p:spPr>
      </p:pic>
      <p:pic>
        <p:nvPicPr>
          <p:cNvPr id="34828" name="Picture 12" descr="http://diecar.narod.ru/Russia/DUX/Phaet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18" y="3929066"/>
            <a:ext cx="2786082" cy="2133343"/>
          </a:xfrm>
          <a:prstGeom prst="rect">
            <a:avLst/>
          </a:prstGeom>
          <a:noFill/>
        </p:spPr>
      </p:pic>
      <p:pic>
        <p:nvPicPr>
          <p:cNvPr id="34830" name="Picture 14" descr="http://diecar.narod.ru/Russia/DUX/Furgon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929066"/>
            <a:ext cx="2950558" cy="2200273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6572264" y="5572140"/>
            <a:ext cx="1500198" cy="1285860"/>
            <a:chOff x="6429356" y="5572140"/>
            <a:chExt cx="1500198" cy="1285860"/>
          </a:xfrm>
        </p:grpSpPr>
        <p:pic>
          <p:nvPicPr>
            <p:cNvPr id="14" name="Picture 2" descr="http://ic.pics.livejournal.com/windows_light/19348409/214201/original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56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15" name="Стрелка вправо 14">
              <a:hlinkClick r:id="rId9" action="ppaction://hlinksldjump"/>
            </p:cNvPr>
            <p:cNvSpPr/>
            <p:nvPr/>
          </p:nvSpPr>
          <p:spPr>
            <a:xfrm>
              <a:off x="6429356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9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Стандарт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Иметь длину 11 вершков (около 50 сантиметров), быть красного цвета с желтой рукояткой. Что это?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357290" y="1000108"/>
            <a:ext cx="2571768" cy="2539621"/>
            <a:chOff x="142844" y="1142984"/>
            <a:chExt cx="2571768" cy="2539621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428596" y="1142984"/>
              <a:ext cx="2286016" cy="6429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ЛОМ</a:t>
              </a:r>
              <a:endParaRPr lang="ru-RU" dirty="0">
                <a:latin typeface="Arial Black" pitchFamily="34" charset="0"/>
              </a:endParaRPr>
            </a:p>
          </p:txBody>
        </p:sp>
        <p:pic>
          <p:nvPicPr>
            <p:cNvPr id="5122" name="Picture 2" descr="http://s56.radikal.ru/i151/1012/e5/fda4b48ee5eb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1785926"/>
              <a:ext cx="2571768" cy="1896679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5072066" y="1000108"/>
            <a:ext cx="2714612" cy="2678901"/>
            <a:chOff x="6429388" y="1142984"/>
            <a:chExt cx="2714612" cy="2678901"/>
          </a:xfrm>
        </p:grpSpPr>
        <p:sp>
          <p:nvSpPr>
            <p:cNvPr id="4" name="Скругленный прямоугольник 3">
              <a:hlinkClick r:id="rId2" action="ppaction://hlinksldjump"/>
            </p:cNvPr>
            <p:cNvSpPr/>
            <p:nvPr/>
          </p:nvSpPr>
          <p:spPr>
            <a:xfrm>
              <a:off x="6429388" y="1142984"/>
              <a:ext cx="2286016" cy="6429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КАНАТ</a:t>
              </a:r>
              <a:endParaRPr lang="ru-RU" dirty="0">
                <a:latin typeface="Arial Black" pitchFamily="34" charset="0"/>
              </a:endParaRPr>
            </a:p>
          </p:txBody>
        </p:sp>
        <p:pic>
          <p:nvPicPr>
            <p:cNvPr id="5124" name="Picture 4" descr="http://www.yuga.ru/media/kanat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1785926"/>
              <a:ext cx="2714612" cy="2035959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1071538" y="3857628"/>
            <a:ext cx="3151178" cy="3000372"/>
            <a:chOff x="0" y="3857628"/>
            <a:chExt cx="3151178" cy="3000372"/>
          </a:xfrm>
        </p:grpSpPr>
        <p:sp>
          <p:nvSpPr>
            <p:cNvPr id="3" name="Скругленный прямоугольник 2">
              <a:hlinkClick r:id="rId2" action="ppaction://hlinksldjump"/>
            </p:cNvPr>
            <p:cNvSpPr/>
            <p:nvPr/>
          </p:nvSpPr>
          <p:spPr>
            <a:xfrm>
              <a:off x="0" y="6215058"/>
              <a:ext cx="2286016" cy="6429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СВИСТОК</a:t>
              </a:r>
              <a:endParaRPr lang="ru-RU" dirty="0">
                <a:latin typeface="Arial Black" pitchFamily="34" charset="0"/>
              </a:endParaRPr>
            </a:p>
          </p:txBody>
        </p:sp>
        <p:pic>
          <p:nvPicPr>
            <p:cNvPr id="5126" name="Picture 6" descr="http://www.b92.net/news/pics/2013/05/24/1386884307519f7ec62f4ca105406130_v4%20big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57628"/>
              <a:ext cx="3151178" cy="236338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5000628" y="3714752"/>
            <a:ext cx="2579674" cy="3143248"/>
            <a:chOff x="6564326" y="3714752"/>
            <a:chExt cx="2579674" cy="3143248"/>
          </a:xfrm>
        </p:grpSpPr>
        <p:sp>
          <p:nvSpPr>
            <p:cNvPr id="6" name="Скругленный прямоугольник 5">
              <a:hlinkClick r:id="rId6" action="ppaction://hlinksldjump"/>
            </p:cNvPr>
            <p:cNvSpPr/>
            <p:nvPr/>
          </p:nvSpPr>
          <p:spPr>
            <a:xfrm>
              <a:off x="6786546" y="6215058"/>
              <a:ext cx="2357454" cy="6429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6" action="ppaction://hlinksldjump"/>
                </a:rPr>
                <a:t>МИЛИЦЕЙСКИЙ ЖЕЗЛ </a:t>
              </a:r>
              <a:endParaRPr lang="ru-RU" dirty="0">
                <a:latin typeface="Arial Black" pitchFamily="34" charset="0"/>
              </a:endParaRPr>
            </a:p>
          </p:txBody>
        </p:sp>
        <p:pic>
          <p:nvPicPr>
            <p:cNvPr id="5128" name="Picture 8" descr="http://pda.fedpress.ru/sites/fedpress/files/nancy/news/zhezl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26" y="3714752"/>
              <a:ext cx="2579674" cy="25796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Милицейский жезл появился в нашей стране в 1922 году. Он должен был соответствовать следующим стандартам: «иметь в длину 11 вершков (около 50 см), быть красного цвета с жёлтой рукояткой». В разных странах размер жезла свой.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pda.fedpress.ru/sites/fedpress/files/nancy/news/zhez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14686"/>
            <a:ext cx="3429024" cy="3429024"/>
          </a:xfrm>
          <a:prstGeom prst="rect">
            <a:avLst/>
          </a:prstGeom>
          <a:noFill/>
        </p:spPr>
      </p:pic>
      <p:pic>
        <p:nvPicPr>
          <p:cNvPr id="6" name="Picture 10" descr="http://playcast.ru/uploads/2013/10/25/63979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2841034" cy="392909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8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9" name="Стрелка вправо 8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какой стране впервые появились номерные знаки на машинах?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072198" y="857232"/>
            <a:ext cx="3071802" cy="2928958"/>
            <a:chOff x="6072198" y="857232"/>
            <a:chExt cx="3071802" cy="2928958"/>
          </a:xfrm>
        </p:grpSpPr>
        <p:pic>
          <p:nvPicPr>
            <p:cNvPr id="6146" name="Picture 2" descr="http://er68.ru/?nimg=7358.800x800&amp;img_big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5074" y="857232"/>
              <a:ext cx="2928926" cy="2831408"/>
            </a:xfrm>
            <a:prstGeom prst="rect">
              <a:avLst/>
            </a:prstGeom>
            <a:noFill/>
          </p:spPr>
        </p:pic>
        <p:sp>
          <p:nvSpPr>
            <p:cNvPr id="4" name="Скругленный прямоугольник 3">
              <a:hlinkClick r:id="rId2" action="ppaction://hlinksldjump"/>
            </p:cNvPr>
            <p:cNvSpPr/>
            <p:nvPr/>
          </p:nvSpPr>
          <p:spPr>
            <a:xfrm>
              <a:off x="6072198" y="3214686"/>
              <a:ext cx="2571736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РОССИЯ</a:t>
              </a:r>
              <a:endParaRPr lang="ru-RU" dirty="0">
                <a:latin typeface="Arial Black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28860" y="4071942"/>
            <a:ext cx="3214678" cy="2786058"/>
            <a:chOff x="2428860" y="4071942"/>
            <a:chExt cx="3214678" cy="2786058"/>
          </a:xfrm>
        </p:grpSpPr>
        <p:pic>
          <p:nvPicPr>
            <p:cNvPr id="6148" name="Picture 4" descr="http://siriusonline.com.ua/useruploads/images/germany/berlin4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8860" y="4572008"/>
              <a:ext cx="3044867" cy="2285992"/>
            </a:xfrm>
            <a:prstGeom prst="rect">
              <a:avLst/>
            </a:prstGeom>
            <a:noFill/>
          </p:spPr>
        </p:pic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3071802" y="4071942"/>
              <a:ext cx="2571736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ГЕРМАНИЯ</a:t>
              </a:r>
              <a:endParaRPr lang="ru-RU" dirty="0">
                <a:latin typeface="Arial Black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28860" y="857232"/>
            <a:ext cx="3214678" cy="2928958"/>
            <a:chOff x="2428860" y="857232"/>
            <a:chExt cx="3214678" cy="2928958"/>
          </a:xfrm>
        </p:grpSpPr>
        <p:pic>
          <p:nvPicPr>
            <p:cNvPr id="6150" name="Picture 6" descr="http://img0.liveinternet.ru/images/attach/b/0/20/411/20411504_france_010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 l="13004" r="6802" b="18723"/>
            <a:stretch>
              <a:fillRect/>
            </a:stretch>
          </p:blipFill>
          <p:spPr bwMode="auto">
            <a:xfrm>
              <a:off x="2428860" y="857232"/>
              <a:ext cx="3071834" cy="2490676"/>
            </a:xfrm>
            <a:prstGeom prst="rect">
              <a:avLst/>
            </a:prstGeom>
            <a:noFill/>
          </p:spPr>
        </p:pic>
        <p:sp>
          <p:nvSpPr>
            <p:cNvPr id="8" name="Скругленный прямоугольник 7">
              <a:hlinkClick r:id="rId2" action="ppaction://hlinksldjump"/>
            </p:cNvPr>
            <p:cNvSpPr/>
            <p:nvPr/>
          </p:nvSpPr>
          <p:spPr>
            <a:xfrm>
              <a:off x="3071802" y="3214686"/>
              <a:ext cx="2571736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ФРАНЦИЯ</a:t>
              </a:r>
              <a:endParaRPr lang="ru-RU" dirty="0">
                <a:latin typeface="Arial Black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72166" y="4071942"/>
            <a:ext cx="3071834" cy="2786058"/>
            <a:chOff x="6072166" y="4071942"/>
            <a:chExt cx="3071834" cy="2786058"/>
          </a:xfrm>
        </p:grpSpPr>
        <p:pic>
          <p:nvPicPr>
            <p:cNvPr id="6152" name="Picture 8" descr="http://i53.fastpic.ru/big/2012/1226/09/498b796028ea05c811c193458cb18309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 l="11286" r="10862"/>
            <a:stretch>
              <a:fillRect/>
            </a:stretch>
          </p:blipFill>
          <p:spPr bwMode="auto">
            <a:xfrm>
              <a:off x="6072166" y="4643446"/>
              <a:ext cx="3071834" cy="2214554"/>
            </a:xfrm>
            <a:prstGeom prst="rect">
              <a:avLst/>
            </a:prstGeom>
            <a:noFill/>
          </p:spPr>
        </p:pic>
        <p:sp>
          <p:nvSpPr>
            <p:cNvPr id="10" name="Скругленный прямоугольник 9">
              <a:hlinkClick r:id="rId2" action="ppaction://hlinksldjump"/>
            </p:cNvPr>
            <p:cNvSpPr/>
            <p:nvPr/>
          </p:nvSpPr>
          <p:spPr>
            <a:xfrm>
              <a:off x="6072198" y="4071942"/>
              <a:ext cx="2571736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ИТАЛИЯ</a:t>
              </a:r>
              <a:endParaRPr lang="ru-RU" dirty="0">
                <a:latin typeface="Arial Black" pitchFamily="34" charset="0"/>
              </a:endParaRPr>
            </a:p>
          </p:txBody>
        </p:sp>
      </p:grpSp>
      <p:pic>
        <p:nvPicPr>
          <p:cNvPr id="6154" name="Picture 10" descr="http://playcast.ru/uploads/2013/10/25/639796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0" y="2000240"/>
            <a:ext cx="247944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www.germaniaplus.de/wp-content/uploads/2008/10/wt-img_2098_20080904-b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26" y="1928802"/>
            <a:ext cx="5143536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857232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Германия г.Мюнхен 14 апреля 1889г. авто марки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Вартбург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братьев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Босебарт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playcast.ru/uploads/2013/10/25/63979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428736"/>
            <a:ext cx="2841034" cy="392909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8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9" name="Стрелка вправо 8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120" y="642918"/>
            <a:ext cx="91791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5471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ли в этом месте перейти дорогу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642910" y="6143644"/>
            <a:ext cx="3357586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Arial Black" pitchFamily="34" charset="0"/>
                <a:hlinkClick r:id="rId3" action="ppaction://hlinksldjump"/>
              </a:rPr>
              <a:t>Не знаю</a:t>
            </a:r>
            <a:endParaRPr lang="ru-RU" dirty="0">
              <a:solidFill>
                <a:srgbClr val="5A00DE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4348" y="5500702"/>
            <a:ext cx="3357586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Arial Black" pitchFamily="34" charset="0"/>
                <a:hlinkClick r:id="rId4" action="ppaction://hlinksldjump"/>
              </a:rPr>
              <a:t>Да</a:t>
            </a:r>
            <a:endParaRPr lang="ru-RU" dirty="0">
              <a:solidFill>
                <a:srgbClr val="5A00DE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286380" y="6143644"/>
            <a:ext cx="3357586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Arial Black" pitchFamily="34" charset="0"/>
                <a:hlinkClick r:id="rId3" action="ppaction://hlinksldjump"/>
              </a:rPr>
              <a:t>Нет</a:t>
            </a:r>
            <a:endParaRPr lang="ru-RU" dirty="0">
              <a:solidFill>
                <a:srgbClr val="5A00DE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286380" y="5500702"/>
            <a:ext cx="3357586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Arial Black" pitchFamily="34" charset="0"/>
                <a:hlinkClick r:id="rId3" action="ppaction://hlinksldjump"/>
              </a:rPr>
              <a:t>Да, если быстро перебежать</a:t>
            </a:r>
            <a:endParaRPr lang="ru-RU" dirty="0">
              <a:solidFill>
                <a:srgbClr val="5A00D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791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214950"/>
            <a:ext cx="91231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этом месте можно перейти улицу по пешеходному переходу («зебре»)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5" name="Picture 2" descr="http://ic.pics.livejournal.com/windows_light/19348409/214201/original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6" name="Стрелка вправо 5">
              <a:hlinkClick r:id="rId3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3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sunset" dir="t"/>
          </a:scene3d>
          <a:sp3d extrusionH="101600">
            <a:bevelT w="101600"/>
          </a:sp3d>
        </p:spPr>
        <p:txBody>
          <a:bodyPr/>
          <a:lstStyle/>
          <a:p>
            <a:r>
              <a:rPr lang="ru-RU" b="1" dirty="0" smtClean="0">
                <a:solidFill>
                  <a:srgbClr val="5A00DE"/>
                </a:solidFill>
                <a:latin typeface="Batang" pitchFamily="18" charset="-127"/>
                <a:ea typeface="Batang" pitchFamily="18" charset="-127"/>
              </a:rPr>
              <a:t>НЕМНОГО ИЗ ИСТОРИИ</a:t>
            </a:r>
            <a:endParaRPr lang="ru-RU" b="1" dirty="0">
              <a:solidFill>
                <a:srgbClr val="5A00DE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Рисунок 10" descr="http://i005.radikal.ru/1104/d5/e688edddec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85" cy="4993322"/>
          </a:xfrm>
          <a:prstGeom prst="rect">
            <a:avLst/>
          </a:prstGeom>
          <a:noFill/>
        </p:spPr>
      </p:pic>
      <p:pic>
        <p:nvPicPr>
          <p:cNvPr id="13" name="Рисунок 12" descr="http://img1.liveinternet.ru/images/attach/c/6/90/119/90119069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000924" cy="4929222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9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10" name="Стрелка вправо 9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5451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285728"/>
            <a:ext cx="3772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928662" y="5500702"/>
            <a:ext cx="2928958" cy="50006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Можно бегать по ступеням</a:t>
            </a:r>
            <a:endParaRPr lang="ru-RU" dirty="0">
              <a:solidFill>
                <a:srgbClr val="5A00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928662" y="6215082"/>
            <a:ext cx="2928958" cy="50006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Подземный переход</a:t>
            </a:r>
            <a:endParaRPr lang="ru-RU" dirty="0">
              <a:solidFill>
                <a:srgbClr val="5A00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572000" y="6215082"/>
            <a:ext cx="2928958" cy="50006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Подземная парковка</a:t>
            </a:r>
            <a:endParaRPr lang="ru-RU" dirty="0">
              <a:solidFill>
                <a:srgbClr val="5A00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572000" y="5500702"/>
            <a:ext cx="2928958" cy="50006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A00D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Ничего не обозначает</a:t>
            </a:r>
            <a:endParaRPr lang="ru-RU" dirty="0">
              <a:solidFill>
                <a:srgbClr val="5A00D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6743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 descr="http://www.gornovosti.ru/static/images/archive/2484/podzemnyj_perex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86500" y="3214686"/>
            <a:ext cx="2857500" cy="2838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357166"/>
            <a:ext cx="3984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Подземный пешеходный переход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6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7" name="Стрелка вправо 6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cheboksary.ru/images/3656.jpg"/>
          <p:cNvPicPr>
            <a:picLocks noChangeAspect="1" noChangeArrowheads="1"/>
          </p:cNvPicPr>
          <p:nvPr/>
        </p:nvPicPr>
        <p:blipFill>
          <a:blip r:embed="rId2"/>
          <a:srcRect t="5000"/>
          <a:stretch>
            <a:fillRect/>
          </a:stretch>
        </p:blipFill>
        <p:spPr bwMode="auto">
          <a:xfrm>
            <a:off x="785786" y="642918"/>
            <a:ext cx="7358114" cy="52426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6748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ли остановились на середине дороги пешеходы?</a:t>
            </a:r>
            <a:endParaRPr lang="ru-RU" sz="2000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00034" y="6357958"/>
            <a:ext cx="3500462" cy="3571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hlinkClick r:id="rId3" action="ppaction://hlinksldjump"/>
              </a:rPr>
              <a:t>Нет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000628" y="5857892"/>
            <a:ext cx="3357586" cy="3571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hlinkClick r:id="rId3" action="ppaction://hlinksldjump"/>
              </a:rPr>
              <a:t>Не знаю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0034" y="5857892"/>
            <a:ext cx="3500462" cy="3571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hlinkClick r:id="rId5" action="ppaction://hlinksldjump"/>
              </a:rPr>
              <a:t>Да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000628" y="6357958"/>
            <a:ext cx="3357586" cy="3571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hlinkClick r:id="rId3" action="ppaction://hlinksldjump"/>
              </a:rPr>
              <a:t>Надо было перебежать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boksary.ru/images/3656.jpg"/>
          <p:cNvPicPr>
            <a:picLocks noChangeAspect="1" noChangeArrowheads="1"/>
          </p:cNvPicPr>
          <p:nvPr/>
        </p:nvPicPr>
        <p:blipFill>
          <a:blip r:embed="rId2"/>
          <a:srcRect t="5000"/>
          <a:stretch>
            <a:fillRect/>
          </a:stretch>
        </p:blipFill>
        <p:spPr bwMode="auto">
          <a:xfrm>
            <a:off x="785786" y="142852"/>
            <a:ext cx="7358114" cy="52426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572140"/>
            <a:ext cx="648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в этом месте нужно останавливаться и пережидать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поток машин. Это называется «Островком безопасности»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5" name="Picture 2" descr="http://ic.pics.livejournal.com/windows_light/19348409/214201/original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6" name="Стрелка вправо 5">
              <a:hlinkClick r:id="rId3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3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369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нужно обходить трамвай?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E:\Эмблемы картинки по темам\ПДД\транспорт\15477_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41462"/>
            <a:ext cx="6715172" cy="4768430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00034" y="5429264"/>
            <a:ext cx="3214710" cy="35719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Пролезть под трамваем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28596" y="6000768"/>
            <a:ext cx="3214710" cy="35719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Сзади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643438" y="5429264"/>
            <a:ext cx="3214710" cy="35719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Спереди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643438" y="6000768"/>
            <a:ext cx="3214710" cy="35719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 любом месте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istergid.ru/image/upload/2011-08/330026694634_1307198406_z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937259" cy="56643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15074" y="500042"/>
            <a:ext cx="29289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перейти дорогу, необходимо обойти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трам-вай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Пассажир, вышедший на остановке, должен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обхо-дить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трамвай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спереди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Убедившись, что водитель трамвая не собирается совершать движение, надо встать спереди трамвая и, оглянувшись по сторонам, убедиться в том, что нет движущегося транспорта. Убедившись в отсутствии транспорта необходимо спокойно перейти дорогу.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Стоит помнить, что если трамвай закрыл двери, то обходить его не нужно, его необходимо пропустить.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5" name="Picture 2" descr="http://ic.pics.livejournal.com/windows_light/19348409/214201/original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6" name="Стрелка вправо 5">
              <a:hlinkClick r:id="rId3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3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Извозчики когда-то были самым многочисленным отрядом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участников дорожного движения. Было решено их одежду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передвижения перекрасить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цвет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Какой цвет выбрали? 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42910" y="2500306"/>
            <a:ext cx="1500198" cy="142876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Black" pitchFamily="34" charset="0"/>
                <a:hlinkClick r:id="rId2" action="ppaction://hlinksldjump"/>
              </a:rPr>
              <a:t>КРАСНЫЙ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786050" y="2500306"/>
            <a:ext cx="1500198" cy="1428760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Black" pitchFamily="34" charset="0"/>
                <a:hlinkClick r:id="rId2" action="ppaction://hlinksldjump"/>
              </a:rPr>
              <a:t>ОРАНЖЕ-ВЫЙ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000628" y="2500306"/>
            <a:ext cx="1500198" cy="14287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hlinkClick r:id="rId3" action="ppaction://hlinksldjump"/>
              </a:rPr>
              <a:t>ЖЁЛТЫЙ</a:t>
            </a:r>
            <a:endParaRPr lang="ru-RU" sz="1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7072330" y="2500306"/>
            <a:ext cx="1500198" cy="142876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  <a:hlinkClick r:id="rId2" action="ppaction://hlinksldjump"/>
              </a:rPr>
              <a:t>ЗЕЛЁНЫЙ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42910" y="4500570"/>
            <a:ext cx="1500198" cy="1428760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  <a:hlinkClick r:id="rId2" action="ppaction://hlinksldjump"/>
              </a:rPr>
              <a:t>ГОЛУБОЙ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3786182" y="4500570"/>
            <a:ext cx="1500198" cy="1428760"/>
          </a:xfrm>
          <a:prstGeom prst="roundRect">
            <a:avLst/>
          </a:prstGeom>
          <a:solidFill>
            <a:srgbClr val="5A00D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  <a:hlinkClick r:id="rId2" action="ppaction://hlinksldjump"/>
              </a:rPr>
              <a:t>ФИОЛЕ-ТОВЫЙ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072330" y="4429132"/>
            <a:ext cx="1500198" cy="142876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  <a:hlinkClick r:id="rId2" action="ppaction://hlinksldjump"/>
              </a:rPr>
              <a:t>ЧЁРНЫЙ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http://s3.hostingkartinok.com/uploads/images/2013/09/4f9f078e507d62fc1c9a9547c199f30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819105"/>
            <a:ext cx="7643866" cy="46818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4846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надо правильно обходить троллейбус?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14282" y="5143512"/>
            <a:ext cx="3786214" cy="428628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Спереди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14282" y="5857892"/>
            <a:ext cx="3786214" cy="428628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Не важно спереди или сзади, главное побыстрее перебежать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5143504" y="5143512"/>
            <a:ext cx="3786214" cy="428628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Сзади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143504" y="5857892"/>
            <a:ext cx="3786214" cy="428628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 сзади и спереди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3" name="Picture 2" descr="http://ic.pics.livejournal.com/windows_light/19348409/214201/original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4" name="Стрелка вправо 3">
              <a:hlinkClick r:id="rId2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Переходить нужно так, чтобы видеть дорогу за тем, что обходишь. Если обходите троллейбус - во втором и следующих рядах дороги может двигаться еще транспорт, а вы его не увидите, т.к. они закрыты троллейбусом, из которого вы вышли. Поэтому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650277"/>
            <a:ext cx="7143800" cy="448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E:\Эмблемы картинки по темам\ПДД\транспорт\m64186db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0" t="5357" r="8000" b="5357"/>
          <a:stretch>
            <a:fillRect/>
          </a:stretch>
        </p:blipFill>
        <p:spPr bwMode="auto">
          <a:xfrm>
            <a:off x="1714480" y="571480"/>
            <a:ext cx="6072230" cy="49630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14290"/>
            <a:ext cx="3544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следует обходить автобус?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2844" y="5357826"/>
            <a:ext cx="3571900" cy="571504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 сзади и спереди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357818" y="5357826"/>
            <a:ext cx="3571900" cy="571504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Спереди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42844" y="6072206"/>
            <a:ext cx="3571900" cy="571504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Сзади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357818" y="6072206"/>
            <a:ext cx="3571900" cy="571504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Перепрыгивать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3" name="Picture 2" descr="http://ic.pics.livejournal.com/windows_light/19348409/214201/original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4" name="Стрелка вправо 3">
              <a:hlinkClick r:id="rId2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Переходить нужно так, чтобы видеть дорогу за тем, что обходишь. Если обходите автобус - во втором и следующих рядах дороги может двигаться еще транспорт, а вы его не увидите, т.к. они закрыты автобусом, из которого вы вышли. Поэтому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500174"/>
            <a:ext cx="6856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500990" cy="5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дороге и тротуаре рядом с дорогой кататься на роликах, скейтах?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928662" y="5643578"/>
            <a:ext cx="3214710" cy="5000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Конечно, ведь дорога широкая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28662" y="6357934"/>
            <a:ext cx="3214710" cy="5000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43504" y="6357934"/>
            <a:ext cx="3214710" cy="5000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214942" y="5715016"/>
            <a:ext cx="3214710" cy="5000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Иногда можно, иногда нет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3" name="Picture 2" descr="http://ic.pics.livejournal.com/windows_light/19348409/214201/original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4" name="Стрелка вправо 3">
              <a:hlinkClick r:id="rId2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85786" y="142852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Нет, это опасно для жизни. Можно попасть под машину. Надо ездить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специально оборудованным велосипедным дорожкам и придомовой территории, если там нет машин.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3" name="Picture 3" descr="http://amorez.com/uploads/posts/2013-03/thumbs/1362685792_20_06_2012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6651640" cy="4431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42976" y="142852"/>
            <a:ext cx="66114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какого возраста можно ездить на велосипеде по  дороге?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714348" y="5429264"/>
            <a:ext cx="328614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 любого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00562" y="5429264"/>
            <a:ext cx="328614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Не важно с какого, лишь бы умел хорошо кататься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14348" y="6072206"/>
            <a:ext cx="328614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 14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500562" y="6072206"/>
            <a:ext cx="328614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seznajka.com.ua/images/kak-vibrat-detskij-velosiped-1_2.jpg"/>
          <p:cNvPicPr>
            <a:picLocks noChangeAspect="1" noChangeArrowheads="1"/>
          </p:cNvPicPr>
          <p:nvPr/>
        </p:nvPicPr>
        <p:blipFill>
          <a:blip r:embed="rId4"/>
          <a:srcRect l="2273" t="3067" r="11363" b="3374"/>
          <a:stretch>
            <a:fillRect/>
          </a:stretch>
        </p:blipFill>
        <p:spPr bwMode="auto">
          <a:xfrm>
            <a:off x="1571604" y="571480"/>
            <a:ext cx="5857916" cy="470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Да, это правильный ответ. Для извозчиков выбрали жёлтый цвет.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fotka.ua/img--i-129382-w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6096000" cy="4572000"/>
          </a:xfrm>
          <a:prstGeom prst="rect">
            <a:avLst/>
          </a:prstGeom>
          <a:noFill/>
        </p:spPr>
      </p:pic>
      <p:pic>
        <p:nvPicPr>
          <p:cNvPr id="13" name="Picture 10" descr="http://playcast.ru/uploads/2013/10/25/63979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42908" y="1857364"/>
            <a:ext cx="2841034" cy="392909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15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16" name="Стрелка вправо 15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786182" y="1000108"/>
            <a:ext cx="4286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етям до 14 лет ездить на велосипеде по дорогам и улицам запрещено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Почти все это знают, но, к сожалению, не все это правило выполняют. А ещё дети и подростки нередко забывают, что на велосипеде нельзя кататься внутри дворов — там, где разрешено движение автомобилей. Тем, кому не исполнилось 14 лет, можно ездить на велосипеде по специальным велосипедным дорожкам и закрытым для транспортных средств площадкам.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5" name="Picture 2" descr="http://ic.pics.livejournal.com/windows_light/19348409/214201/original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6" name="Стрелка вправо 5">
              <a:hlinkClick r:id="rId2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2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  <p:pic>
        <p:nvPicPr>
          <p:cNvPr id="5124" name="Picture 4" descr="E:\Эмблемы картинки по темам\ПДД\2821194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3133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571472" y="5429264"/>
            <a:ext cx="3429024" cy="500066"/>
          </a:xfrm>
          <a:prstGeom prst="roundRect">
            <a:avLst/>
          </a:prstGeom>
          <a:solidFill>
            <a:srgbClr val="92D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велосипеде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4500562" y="5429264"/>
            <a:ext cx="3571900" cy="500066"/>
          </a:xfrm>
          <a:prstGeom prst="roundRect">
            <a:avLst/>
          </a:prstGeom>
          <a:solidFill>
            <a:srgbClr val="92D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Слезть с велосипеда и перейти дорогу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42852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правильно пересекать дорогу велосипедисту?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Эмблемы картинки по темам\ПДД\велосипед...gif"/>
          <p:cNvPicPr>
            <a:picLocks noChangeAspect="1" noChangeArrowheads="1"/>
          </p:cNvPicPr>
          <p:nvPr/>
        </p:nvPicPr>
        <p:blipFill>
          <a:blip r:embed="rId4"/>
          <a:srcRect l="2385" t="3456" r="3417" b="6681"/>
          <a:stretch>
            <a:fillRect/>
          </a:stretch>
        </p:blipFill>
        <p:spPr bwMode="auto">
          <a:xfrm>
            <a:off x="1500166" y="857232"/>
            <a:ext cx="5969194" cy="3929090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71472" y="6072206"/>
            <a:ext cx="3429024" cy="500066"/>
          </a:xfrm>
          <a:prstGeom prst="roundRect">
            <a:avLst/>
          </a:prstGeom>
          <a:solidFill>
            <a:srgbClr val="92D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велосипеде, если нет поблизости  машин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500562" y="6072206"/>
            <a:ext cx="3571900" cy="500066"/>
          </a:xfrm>
          <a:prstGeom prst="roundRect">
            <a:avLst/>
          </a:prstGeom>
          <a:solidFill>
            <a:srgbClr val="92D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велосипеде, прибавив скорость, чтобы быстрее проехать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25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Переходить дорогу нужно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спешившись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ни в коем случае не на велосипеде. Подъехал к переходу, сошел с велосипеда, перешел дорогу и поехал дальше.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492826" cy="357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66"/>
            <a:ext cx="5143504" cy="36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7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8" name="Стрелка вправо 7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ли едут  велосипедисты?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E:\Эмблемы картинки по темам\ПДД\велосипед1.gif"/>
          <p:cNvPicPr>
            <a:picLocks noChangeAspect="1" noChangeArrowheads="1"/>
          </p:cNvPicPr>
          <p:nvPr/>
        </p:nvPicPr>
        <p:blipFill>
          <a:blip r:embed="rId2"/>
          <a:srcRect l="3733" t="5069" r="2516" b="5069"/>
          <a:stretch>
            <a:fillRect/>
          </a:stretch>
        </p:blipFill>
        <p:spPr bwMode="auto">
          <a:xfrm>
            <a:off x="357159" y="928670"/>
            <a:ext cx="5726030" cy="3866930"/>
          </a:xfrm>
          <a:prstGeom prst="rect">
            <a:avLst/>
          </a:prstGeom>
          <a:noFill/>
        </p:spPr>
      </p:pic>
      <p:pic>
        <p:nvPicPr>
          <p:cNvPr id="2050" name="Picture 2" descr="E:\Эмблемы картинки по темам\ПДД\велосипед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928670"/>
            <a:ext cx="2518353" cy="3786214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571472" y="5143512"/>
            <a:ext cx="3571900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Я и сам иногда по дороге так езжу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71472" y="5929330"/>
            <a:ext cx="3571900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Конечно, это же круто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286380" y="5143512"/>
            <a:ext cx="3357586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5286380" y="5857892"/>
            <a:ext cx="3429024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42984"/>
            <a:ext cx="500066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 запрещено велосипедисту: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разрешается ездить на велосипеде: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звонка, с ненадежными тормозами и рулевым управлением, а в темное время суток, кроме того, без зажженного фонаря (фары) белого цвета спереди и красного фонаря (или светоотражателя) сзади;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держась за руль руками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вперегонки, цепляясь за движущиеся транспортные средства или за другого велосипедиста;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непосредственной близости к идущему впереди транспортному средству;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улицам и дорогам, обучая и обучаясь езде на велосипеде.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Эмблемы картинки по темам\ПДД\12fd16d4d77e4884af63dcc6f58746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915" y="1428736"/>
            <a:ext cx="3450085" cy="3429024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5" name="Picture 2" descr="http://ic.pics.livejournal.com/windows_light/19348409/214201/original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6" name="Стрелка вправо 5">
              <a:hlinkClick r:id="rId3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3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Должен ли велосипедист знать правила дорожного движения?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00034" y="5143512"/>
            <a:ext cx="3571900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Нет, конечно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500034" y="5929330"/>
            <a:ext cx="3571900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Да, конечно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857752" y="5929330"/>
            <a:ext cx="3571900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Каждый для себя решает сам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4857752" y="5143512"/>
            <a:ext cx="3571900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Не обязательно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 descr="E:\Эмблемы картинки по темам\Знак вопроса\2013060305510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5450" y="552450"/>
            <a:ext cx="4733938" cy="473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305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Да, если в процессе катания ему приходится взаимодействовать с другими участниками дорожного движения - транспортными средствами, пешеходами и др. Знание ПДД помогает увереннее чувствовать себя при движении по проезжей части на велосипеде, но это знание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является достаточным условием 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как опасную ситуацию могут создать другие участники дорожного движения и внешние обстоятельства, к которым велосипедист не имеет никакого отношения.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Запомните простое правило - чем дальше от движущихся транспортных средств, тем безопаснее.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s51.radikal.ru/i134/1011/b0/b87199c09b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1381125" cy="1800225"/>
          </a:xfrm>
          <a:prstGeom prst="rect">
            <a:avLst/>
          </a:prstGeom>
          <a:noFill/>
        </p:spPr>
      </p:pic>
      <p:pic>
        <p:nvPicPr>
          <p:cNvPr id="48132" name="Picture 4" descr="http://s51.radikal.ru/i134/1011/b0/b87199c09b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000504"/>
            <a:ext cx="1381125" cy="1800225"/>
          </a:xfrm>
          <a:prstGeom prst="rect">
            <a:avLst/>
          </a:prstGeom>
          <a:noFill/>
        </p:spPr>
      </p:pic>
      <p:pic>
        <p:nvPicPr>
          <p:cNvPr id="48134" name="Picture 6" descr="http://s51.radikal.ru/i134/1011/b0/b87199c09b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62875" y="-214338"/>
            <a:ext cx="1381125" cy="1800225"/>
          </a:xfrm>
          <a:prstGeom prst="rect">
            <a:avLst/>
          </a:prstGeom>
          <a:noFill/>
        </p:spPr>
      </p:pic>
      <p:pic>
        <p:nvPicPr>
          <p:cNvPr id="6" name="Picture 6" descr="http://s51.radikal.ru/i134/1011/b0/b87199c09b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29586" y="3786190"/>
            <a:ext cx="1381125" cy="1800225"/>
          </a:xfrm>
          <a:prstGeom prst="rect">
            <a:avLst/>
          </a:prstGeom>
          <a:noFill/>
        </p:spPr>
      </p:pic>
      <p:pic>
        <p:nvPicPr>
          <p:cNvPr id="48135" name="Picture 7" descr="E:\Эмблемы картинки по темам\ПДД\247697-7bdf2d0d6c99ab4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4167" b="10416"/>
          <a:stretch>
            <a:fillRect/>
          </a:stretch>
        </p:blipFill>
        <p:spPr bwMode="auto">
          <a:xfrm>
            <a:off x="3428992" y="3714752"/>
            <a:ext cx="2347912" cy="292895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9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10" name="Стрелка вправо 9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СПАСИБО</a:t>
            </a:r>
            <a:r>
              <a:rPr lang="ru-RU" sz="44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ЗА</a:t>
            </a:r>
            <a:r>
              <a:rPr lang="ru-RU" sz="44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ВНИМАНИЕ!</a:t>
            </a:r>
            <a:endParaRPr lang="ru-RU" sz="44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50177" name="Picture 1" descr="E:\Эмблемы картинки по темам\ПДД\359163-2857dcd16ee61d1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7" y="954077"/>
            <a:ext cx="3643338" cy="548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в России называли велосипедистов в 80-е годы 19 века? </a:t>
            </a:r>
          </a:p>
        </p:txBody>
      </p:sp>
      <p:pic>
        <p:nvPicPr>
          <p:cNvPr id="3074" name="Picture 2" descr="http://www.velobarnaul.ru/upload/glossaryImages/5cd43a2996b0a8daebd3fb3dce6d66f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480"/>
            <a:ext cx="3379192" cy="2000264"/>
          </a:xfrm>
          <a:prstGeom prst="rect">
            <a:avLst/>
          </a:prstGeom>
          <a:noFill/>
        </p:spPr>
      </p:pic>
      <p:pic>
        <p:nvPicPr>
          <p:cNvPr id="3076" name="Picture 4" descr="http://s2.afisha.net/Afisha7Files/UGPhotos/5f6/5f6ae4e1-7b9f-498b-a891-74af5e59eba3/p_F.jpg"/>
          <p:cNvPicPr>
            <a:picLocks noChangeAspect="1" noChangeArrowheads="1"/>
          </p:cNvPicPr>
          <p:nvPr/>
        </p:nvPicPr>
        <p:blipFill>
          <a:blip r:embed="rId3"/>
          <a:srcRect l="20238" t="24841" r="15476" b="9087"/>
          <a:stretch>
            <a:fillRect/>
          </a:stretch>
        </p:blipFill>
        <p:spPr bwMode="auto">
          <a:xfrm>
            <a:off x="0" y="4269887"/>
            <a:ext cx="3357554" cy="2588113"/>
          </a:xfrm>
          <a:prstGeom prst="rect">
            <a:avLst/>
          </a:prstGeom>
          <a:noFill/>
        </p:spPr>
      </p:pic>
      <p:pic>
        <p:nvPicPr>
          <p:cNvPr id="3078" name="Picture 6" descr="http://www.school1274.ru/wp-content/uploads/2012/05/ve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45" y="4364045"/>
            <a:ext cx="2493955" cy="2493955"/>
          </a:xfrm>
          <a:prstGeom prst="rect">
            <a:avLst/>
          </a:prstGeom>
          <a:noFill/>
        </p:spPr>
      </p:pic>
      <p:pic>
        <p:nvPicPr>
          <p:cNvPr id="3080" name="Picture 8" descr="http://50mm.ru/images/old_bicycle_cards/55_old_bicycle_cards.jpg"/>
          <p:cNvPicPr>
            <a:picLocks noChangeAspect="1" noChangeArrowheads="1"/>
          </p:cNvPicPr>
          <p:nvPr/>
        </p:nvPicPr>
        <p:blipFill>
          <a:blip r:embed="rId5"/>
          <a:srcRect l="9978" t="8749" r="12061" b="14648"/>
          <a:stretch>
            <a:fillRect/>
          </a:stretch>
        </p:blipFill>
        <p:spPr bwMode="auto">
          <a:xfrm>
            <a:off x="0" y="571480"/>
            <a:ext cx="3714776" cy="2021967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1571604" y="2571744"/>
            <a:ext cx="3214710" cy="714380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  <a:hlinkClick r:id="rId6" action="ppaction://hlinksldjump"/>
              </a:rPr>
              <a:t>ЦИКЛИСТЫ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1571604" y="3357562"/>
            <a:ext cx="3214710" cy="714380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7" action="ppaction://hlinksldjump"/>
              </a:rPr>
              <a:t>ВЕЛОСИПЕДИСТЫ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4857752" y="2571744"/>
            <a:ext cx="3214710" cy="714380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7" action="ppaction://hlinksldjump"/>
              </a:rPr>
              <a:t>ТАКСИСТЫ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4857752" y="3357562"/>
            <a:ext cx="3214710" cy="714380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7" action="ppaction://hlinksldjump"/>
              </a:rPr>
              <a:t>ВЕЛОСИСТЫ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ltfast.ru/uploads/posts/2010-06/1277373165_10.jpg"/>
          <p:cNvPicPr>
            <a:picLocks noChangeAspect="1" noChangeArrowheads="1"/>
          </p:cNvPicPr>
          <p:nvPr/>
        </p:nvPicPr>
        <p:blipFill>
          <a:blip r:embed="rId2"/>
          <a:srcRect l="3247" t="2344" r="4220" b="2734"/>
          <a:stretch>
            <a:fillRect/>
          </a:stretch>
        </p:blipFill>
        <p:spPr bwMode="auto">
          <a:xfrm>
            <a:off x="285720" y="357166"/>
            <a:ext cx="3669797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428604"/>
            <a:ext cx="27146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80-х годах 19 века улицы крупных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населен-ных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пунктов России буквально наводнили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циклисты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(так тогда назывались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велосипедис-ты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Они ездили быстро, появлялись внезапно и пугали прохожих и лошадей. Пользовались популярностью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велоси-педы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молодежи – гимназистов, студентов, приказчиков, клерков. Бесшабашные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велосипе-дисты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знали удержу и частенько сбивали с ног зазевавшихся прохожих.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playcast.ru/uploads/2013/10/25/63979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70" y="1142984"/>
            <a:ext cx="2500330" cy="392909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7572364" y="5572140"/>
            <a:ext cx="1571636" cy="1285860"/>
            <a:chOff x="142844" y="5572140"/>
            <a:chExt cx="1571636" cy="1285860"/>
          </a:xfrm>
        </p:grpSpPr>
        <p:pic>
          <p:nvPicPr>
            <p:cNvPr id="10" name="Picture 2" descr="http://ic.pics.livejournal.com/windows_light/19348409/214201/origina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5572140"/>
              <a:ext cx="1118810" cy="714357"/>
            </a:xfrm>
            <a:prstGeom prst="rect">
              <a:avLst/>
            </a:prstGeom>
            <a:noFill/>
          </p:spPr>
        </p:pic>
        <p:sp>
          <p:nvSpPr>
            <p:cNvPr id="11" name="Стрелка вправо 10">
              <a:hlinkClick r:id="rId4" action="ppaction://hlinksldjump"/>
            </p:cNvPr>
            <p:cNvSpPr/>
            <p:nvPr/>
          </p:nvSpPr>
          <p:spPr>
            <a:xfrm>
              <a:off x="214282" y="6072182"/>
              <a:ext cx="1500198" cy="7858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  <a:hlinkClick r:id="rId4" action="ppaction://hlinksldjump"/>
                </a:rPr>
                <a:t>ДАЛЕЕ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laycast.ru/uploads/2013/10/25/639796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928670"/>
            <a:ext cx="284103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3248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 ещё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3.wikia.nocookie.net/__cb20120202180153/tibia/en/images/4/4e/Cros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3714776" cy="3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Интересные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были первые машины. Они были двухместными, весили около 500 кг, развивали скорость до 35 км/ч и на 100 км пути расходовали 10л бензина. Вместо круглого руля 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Дуксомобиля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стоял рулевой рычаг, который на жаргоне водителей назывался…. </a:t>
            </a:r>
          </a:p>
        </p:txBody>
      </p:sp>
      <p:pic>
        <p:nvPicPr>
          <p:cNvPr id="4098" name="Picture 2" descr="http://diecar.narod.ru/Russia/DUX/du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2480395" cy="2076445"/>
          </a:xfrm>
          <a:prstGeom prst="rect">
            <a:avLst/>
          </a:prstGeom>
          <a:noFill/>
        </p:spPr>
      </p:pic>
      <p:pic>
        <p:nvPicPr>
          <p:cNvPr id="4100" name="Picture 4" descr="http://diecar.narod.ru/Russia/DUX/Tonn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8D4"/>
              </a:clrFrom>
              <a:clrTo>
                <a:srgbClr val="D9D8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0" y="2357430"/>
            <a:ext cx="3333750" cy="1657350"/>
          </a:xfrm>
          <a:prstGeom prst="rect">
            <a:avLst/>
          </a:prstGeom>
          <a:noFill/>
        </p:spPr>
      </p:pic>
      <p:pic>
        <p:nvPicPr>
          <p:cNvPr id="4102" name="Picture 6" descr="http://diecar.narod.ru/Russia/DUX/Coup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DD8EC"/>
              </a:clrFrom>
              <a:clrTo>
                <a:srgbClr val="DDD8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672632"/>
            <a:ext cx="3071802" cy="2185368"/>
          </a:xfrm>
          <a:prstGeom prst="rect">
            <a:avLst/>
          </a:prstGeom>
          <a:noFill/>
        </p:spPr>
      </p:pic>
      <p:pic>
        <p:nvPicPr>
          <p:cNvPr id="4104" name="Picture 8" descr="http://diecar.narod.ru/Russia/DUX/Drezin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46"/>
            <a:ext cx="3437953" cy="2357454"/>
          </a:xfrm>
          <a:prstGeom prst="rect">
            <a:avLst/>
          </a:prstGeom>
          <a:noFill/>
        </p:spPr>
      </p:pic>
      <p:pic>
        <p:nvPicPr>
          <p:cNvPr id="4106" name="Picture 10" descr="http://diecar.narod.ru/Russia/DUX/Duxmobi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86322"/>
            <a:ext cx="2722550" cy="1835777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643174" y="2143116"/>
            <a:ext cx="3357586" cy="57150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7" action="ppaction://hlinksldjump"/>
              </a:rPr>
              <a:t>ЗАЯЧИЙ ХВОСТ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2643174" y="2786058"/>
            <a:ext cx="3357586" cy="57150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7" action="ppaction://hlinksldjump"/>
              </a:rPr>
              <a:t>БАРАНИЙ РОГ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2643174" y="3429000"/>
            <a:ext cx="3357586" cy="57150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7" action="ppaction://hlinksldjump"/>
              </a:rPr>
              <a:t>ЛОШАДИНАЯ ПОДКОВА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2643174" y="4071942"/>
            <a:ext cx="3357586" cy="57150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rId9" action="ppaction://hlinksldjump"/>
              </a:rPr>
              <a:t>КОРОВИЙ ХВОСТ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1069</Words>
  <Application>Microsoft Office PowerPoint</Application>
  <PresentationFormat>Экран (4:3)</PresentationFormat>
  <Paragraphs>148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НЕМНОГО ИЗ ИСТОРИИ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132</cp:revision>
  <dcterms:created xsi:type="dcterms:W3CDTF">2014-06-20T06:24:45Z</dcterms:created>
  <dcterms:modified xsi:type="dcterms:W3CDTF">2014-06-24T11:21:25Z</dcterms:modified>
</cp:coreProperties>
</file>